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12192000"/>
  <p:notesSz cx="6858000" cy="9144000"/>
  <p:embeddedFontLst>
    <p:embeddedFont>
      <p:font typeface="Quattrocento Sans"/>
      <p:regular r:id="rId55"/>
      <p:bold r:id="rId56"/>
      <p:italic r:id="rId57"/>
      <p:boldItalic r:id="rId58"/>
    </p:embeddedFont>
    <p:embeddedFont>
      <p:font typeface="Noto Sans Symbols"/>
      <p:regular r:id="rId59"/>
      <p:bold r:id="rId60"/>
    </p:embeddedFon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5" roundtripDataSignature="AMtx7mheUOQMWjR5x9D8FZ4NrJ/TZgy4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8379AD-E764-439E-8329-4A9D17D2F5B8}">
  <a:tblStyle styleId="{878379AD-E764-439E-8329-4A9D17D2F5B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5.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65"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NotoSansSymbols-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QuattrocentoSans-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QuattrocentoSans-italic.fntdata"/><Relationship Id="rId12" Type="http://schemas.openxmlformats.org/officeDocument/2006/relationships/slide" Target="slides/slide7.xml"/><Relationship Id="rId56" Type="http://schemas.openxmlformats.org/officeDocument/2006/relationships/font" Target="fonts/QuattrocentoSans-bold.fntdata"/><Relationship Id="rId15" Type="http://schemas.openxmlformats.org/officeDocument/2006/relationships/slide" Target="slides/slide10.xml"/><Relationship Id="rId59" Type="http://schemas.openxmlformats.org/officeDocument/2006/relationships/font" Target="fonts/NotoSansSymbols-regular.fntdata"/><Relationship Id="rId14" Type="http://schemas.openxmlformats.org/officeDocument/2006/relationships/slide" Target="slides/slide9.xml"/><Relationship Id="rId58" Type="http://schemas.openxmlformats.org/officeDocument/2006/relationships/font" Target="fonts/Quattrocento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ob.padlet.org/lhowson/gk71luhjwpopt8r4"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Talk about the general access problem. They’ll have encountered paywalls before.</a:t>
            </a:r>
            <a:endParaRPr/>
          </a:p>
        </p:txBody>
      </p:sp>
      <p:sp>
        <p:nvSpPr>
          <p:cNvPr id="155" name="Google Shape;155;p3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i="0" lang="en-GB">
                <a:solidFill>
                  <a:srgbClr val="FFFFFF"/>
                </a:solidFill>
                <a:latin typeface="Open Sans"/>
                <a:ea typeface="Open Sans"/>
                <a:cs typeface="Open Sans"/>
                <a:sym typeface="Open Sans"/>
              </a:rPr>
              <a:t>The Open Access Citation Advantage Service https://sparceurope.org/what-we-do/open-access/sparc-europe-open-access-resources/open-access-citation-advantage-service-oaca/ </a:t>
            </a:r>
            <a:endParaRPr/>
          </a:p>
        </p:txBody>
      </p:sp>
      <p:sp>
        <p:nvSpPr>
          <p:cNvPr id="162" name="Google Shape;162;p3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These deals are expensive, and risk allowing the big publishing companies to capture most of the Gold Open Access revenue from funders​</a:t>
            </a:r>
            <a:endParaRPr/>
          </a:p>
        </p:txBody>
      </p:sp>
      <p:sp>
        <p:nvSpPr>
          <p:cNvPr id="230" name="Google Shape;230;p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Introduction to the day:</a:t>
            </a:r>
            <a:r>
              <a:rPr b="0" i="0" lang="en-GB" sz="1100" u="none" strike="noStrike">
                <a:solidFill>
                  <a:srgbClr val="000000"/>
                </a:solidFill>
                <a:latin typeface="Calibri"/>
                <a:ea typeface="Calibri"/>
                <a:cs typeface="Calibri"/>
                <a:sym typeface="Calibri"/>
              </a:rPr>
              <a:t> </a:t>
            </a:r>
            <a:r>
              <a:rPr b="0" i="0" lang="en-GB" sz="1100" u="none" strike="noStrike">
                <a:solidFill>
                  <a:srgbClr val="7030A0"/>
                </a:solidFill>
                <a:latin typeface="Calibri"/>
                <a:ea typeface="Calibri"/>
                <a:cs typeface="Calibri"/>
                <a:sym typeface="Calibri"/>
              </a:rPr>
              <a:t>short outline of the day followed by open discussion of everyone’s aims and hopes for the day</a:t>
            </a:r>
            <a:endParaRPr b="0"/>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b3a5d91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1b3a5d9146_0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1b3a5d9146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1b3a5d9146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1b3a5d9146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21b3a5d914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Identifying your trainees: (Eilis)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Overview of the topic of each group </a:t>
            </a:r>
            <a:r>
              <a:rPr b="0" i="0" lang="en-GB" sz="1100" u="none" strike="noStrike">
                <a:solidFill>
                  <a:srgbClr val="000000"/>
                </a:solidFill>
                <a:latin typeface="Calibri"/>
                <a:ea typeface="Calibri"/>
                <a:cs typeface="Calibri"/>
                <a:sym typeface="Calibri"/>
              </a:rPr>
              <a:t>(helps people know if they are in the right group)</a:t>
            </a:r>
            <a:endParaRPr b="0" i="0" sz="1100" u="none" strike="noStrike">
              <a:solidFill>
                <a:srgbClr val="C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98450" lvl="0" marL="349872" rtl="0" algn="l">
              <a:lnSpc>
                <a:spcPct val="100000"/>
              </a:lnSpc>
              <a:spcBef>
                <a:spcPts val="0"/>
              </a:spcBef>
              <a:spcAft>
                <a:spcPts val="0"/>
              </a:spcAft>
              <a:buSzPts val="1100"/>
              <a:buFont typeface="Arial"/>
              <a:buAutoNum type="arabicPeriod"/>
            </a:pPr>
            <a:r>
              <a:rPr b="0" i="0" lang="en-GB" sz="1100" u="none" strike="noStrike">
                <a:solidFill>
                  <a:srgbClr val="C00000"/>
                </a:solidFill>
                <a:latin typeface="Calibri"/>
                <a:ea typeface="Calibri"/>
                <a:cs typeface="Calibri"/>
                <a:sym typeface="Calibri"/>
              </a:rPr>
              <a:t>who the trainers would be targeting – the trainees</a:t>
            </a:r>
            <a:endParaRPr b="0" i="0" sz="1100" u="none" strike="noStrike">
              <a:solidFill>
                <a:srgbClr val="000000"/>
              </a:solidFill>
              <a:latin typeface="Calibri"/>
              <a:ea typeface="Calibri"/>
              <a:cs typeface="Calibri"/>
              <a:sym typeface="Calibri"/>
            </a:endParaRPr>
          </a:p>
          <a:p>
            <a:pPr indent="-298450" lvl="0" marL="349872" rtl="0" algn="l">
              <a:lnSpc>
                <a:spcPct val="100000"/>
              </a:lnSpc>
              <a:spcBef>
                <a:spcPts val="0"/>
              </a:spcBef>
              <a:spcAft>
                <a:spcPts val="0"/>
              </a:spcAft>
              <a:buSzPts val="1100"/>
              <a:buFont typeface="Arial"/>
              <a:buAutoNum type="arabicPeriod"/>
            </a:pPr>
            <a:r>
              <a:rPr b="0" i="0" lang="en-GB" sz="1100" u="none" strike="noStrike">
                <a:solidFill>
                  <a:srgbClr val="7030A0"/>
                </a:solidFill>
                <a:latin typeface="Calibri"/>
                <a:ea typeface="Calibri"/>
                <a:cs typeface="Calibri"/>
                <a:sym typeface="Calibri"/>
              </a:rPr>
              <a:t>how to identify their learning goals</a:t>
            </a:r>
            <a:endParaRPr b="0" i="0" sz="1100" u="none" strike="noStrike">
              <a:solidFill>
                <a:srgbClr val="0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Participants reflect and note their conclusions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1b3a5d9146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21b3a5d9146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1991c707e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1991c707e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Clr>
                <a:schemeClr val="dk1"/>
              </a:buClr>
              <a:buSzPts val="1100"/>
              <a:buChar char="•"/>
            </a:pPr>
            <a:r>
              <a:rPr lang="en-GB">
                <a:solidFill>
                  <a:schemeClr val="dk1"/>
                </a:solidFill>
                <a:latin typeface="Calibri"/>
                <a:ea typeface="Calibri"/>
                <a:cs typeface="Calibri"/>
                <a:sym typeface="Calibri"/>
              </a:rPr>
              <a:t>Note that we are expecting people to work in groups, to produce one workshop plan per group.  The idea is that, as far as possible, this creates a supportive group to help each member deliver their workshop in their institution. Of course, they might decide to run workshops across several institutions, or some other model.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1b3a5d9146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1b3a5d9146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Planning an overall workshop: (Eilis)</a:t>
            </a:r>
            <a:r>
              <a:rPr b="0" i="0" lang="en-GB" sz="1100" u="none" strike="noStrike">
                <a:solidFill>
                  <a:srgbClr val="000000"/>
                </a:solidFill>
                <a:latin typeface="Calibri"/>
                <a:ea typeface="Calibri"/>
                <a:cs typeface="Calibri"/>
                <a:sym typeface="Calibri"/>
              </a:rPr>
              <a:t> specifying outcomes, and how progress / change will be evaluated</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outcomes the trainers would hope trainees would achieve, given their overall goals (changes in knowledge, in skills, in beliefs, in behaviour, in motivation, etc)</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overall approaches they expect to use (online or in-person, flipped, etc)</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Reflections from</a:t>
            </a:r>
            <a:r>
              <a:rPr b="0" i="0" lang="en-GB" sz="1100" u="none" strike="noStrike">
                <a:solidFill>
                  <a:srgbClr val="7030A0"/>
                </a:solidFill>
                <a:latin typeface="Calibri"/>
                <a:ea typeface="Calibri"/>
                <a:cs typeface="Calibri"/>
                <a:sym typeface="Calibri"/>
              </a:rPr>
              <a:t> training / skills lead </a:t>
            </a:r>
            <a:r>
              <a:rPr b="0" i="0" lang="en-GB" sz="1100" u="none" strike="noStrike">
                <a:solidFill>
                  <a:srgbClr val="C00000"/>
                </a:solidFill>
                <a:latin typeface="Calibri"/>
                <a:ea typeface="Calibri"/>
                <a:cs typeface="Calibri"/>
                <a:sym typeface="Calibri"/>
              </a:rPr>
              <a:t>and from topic lead </a:t>
            </a:r>
            <a:r>
              <a:rPr b="0" i="0" lang="en-GB" sz="1100" u="none" strike="noStrike">
                <a:solidFill>
                  <a:srgbClr val="000000"/>
                </a:solidFill>
                <a:latin typeface="Calibri"/>
                <a:ea typeface="Calibri"/>
                <a:cs typeface="Calibri"/>
                <a:sym typeface="Calibri"/>
              </a:rPr>
              <a:t>on what they heard in the discussions, things that might have been missed, over-emphasised, other ways of looking at things, pros and cons of different approaches, how different outcomes can be evaluated, etc, with examples illustrating these things</a:t>
            </a:r>
            <a:endParaRPr b="0" i="0" sz="1100" u="none" strike="noStrike">
              <a:solidFill>
                <a:srgbClr val="7030A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 aims, outcomes, approach and evaluation they plan for their workshops</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facilitated group activity to divide their workshop into individual sessions</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outline the main sessions likely to make up their workshop, and which of them is going to leading planning for each session today.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 your audience and the expected level of learning</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Make your outcomes measurable and specific</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  Avoid “understand”, “discuss”, “show a knowledge of” as they are ambiguous and difficult to measure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Low level outcomes from the bottom, higher level outcomes at the top. Doesn’t have to be in order and will go through many stages in cycles – (e.g. dissertation/project work as you discover new knowledge/terminology, you may have to go back to remember/understand)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Calibri"/>
              <a:buNone/>
            </a:pPr>
            <a:r>
              <a:t/>
            </a:r>
            <a:endParaRPr b="1">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sz="1100" u="none" strike="noStrike">
                <a:solidFill>
                  <a:srgbClr val="000000"/>
                </a:solidFill>
                <a:latin typeface="Calibri"/>
                <a:ea typeface="Calibri"/>
                <a:cs typeface="Calibri"/>
                <a:sym typeface="Calibri"/>
              </a:rPr>
              <a:t>Breaking down “workshops” into sessions of learning to enable trainees to put theory into practice, ask questions and experiment.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1b3a5d9146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21b3a5d9146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Planning an overall workshop: (Eilis)</a:t>
            </a:r>
            <a:r>
              <a:rPr b="0" i="0" lang="en-GB" sz="1100" u="none" strike="noStrike">
                <a:solidFill>
                  <a:srgbClr val="000000"/>
                </a:solidFill>
                <a:latin typeface="Calibri"/>
                <a:ea typeface="Calibri"/>
                <a:cs typeface="Calibri"/>
                <a:sym typeface="Calibri"/>
              </a:rPr>
              <a:t> specifying outcomes, and how progress / change will be evaluated</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outcomes the trainers would hope trainees would achieve, given their overall goals (changes in knowledge, in skills, in beliefs, in behaviour, in motivation, etc)</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overall approaches they expect to use (online or in-person, flipped, etc)</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Reflections from</a:t>
            </a:r>
            <a:r>
              <a:rPr b="0" i="0" lang="en-GB" sz="1100" u="none" strike="noStrike">
                <a:solidFill>
                  <a:srgbClr val="7030A0"/>
                </a:solidFill>
                <a:latin typeface="Calibri"/>
                <a:ea typeface="Calibri"/>
                <a:cs typeface="Calibri"/>
                <a:sym typeface="Calibri"/>
              </a:rPr>
              <a:t> training / skills lead </a:t>
            </a:r>
            <a:r>
              <a:rPr b="0" i="0" lang="en-GB" sz="1100" u="none" strike="noStrike">
                <a:solidFill>
                  <a:srgbClr val="C00000"/>
                </a:solidFill>
                <a:latin typeface="Calibri"/>
                <a:ea typeface="Calibri"/>
                <a:cs typeface="Calibri"/>
                <a:sym typeface="Calibri"/>
              </a:rPr>
              <a:t>and from topic lead </a:t>
            </a:r>
            <a:r>
              <a:rPr b="0" i="0" lang="en-GB" sz="1100" u="none" strike="noStrike">
                <a:solidFill>
                  <a:srgbClr val="000000"/>
                </a:solidFill>
                <a:latin typeface="Calibri"/>
                <a:ea typeface="Calibri"/>
                <a:cs typeface="Calibri"/>
                <a:sym typeface="Calibri"/>
              </a:rPr>
              <a:t>on what they heard in the discussions, things that might have been missed, over-emphasised, other ways of looking at things, pros and cons of different approaches, how different outcomes can be evaluated, etc, with examples illustrating these things</a:t>
            </a:r>
            <a:endParaRPr b="0" i="0" sz="1100" u="none" strike="noStrike">
              <a:solidFill>
                <a:srgbClr val="7030A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 aims, outcomes, approach and evaluation they plan for their workshops</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facilitated group activity to divide their workshop into individual sessions</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outline the main sessions likely to make up their workshop, and which of them is going to leading planning for each session today.</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Once we have outcomes we move onto how we are going to teach/support/facilitate the session and the activities we are going to use.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You need to ask yourself the questions above to try and limit your own preferences of activity as we all learn differently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Consider how you will manage activities – Discussion and case studies – checking in and keeping on topic</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Padlet activity – individually post what learning tasks they enjoy – explore as a group and identify themes - </a:t>
            </a:r>
            <a:r>
              <a:rPr lang="en-GB" sz="1200" u="sng">
                <a:solidFill>
                  <a:schemeClr val="hlink"/>
                </a:solidFill>
                <a:latin typeface="Calibri"/>
                <a:ea typeface="Calibri"/>
                <a:cs typeface="Calibri"/>
                <a:sym typeface="Calibri"/>
                <a:hlinkClick r:id="rId2"/>
              </a:rPr>
              <a:t>https://uob.padlet.org/lhowson/gk71luhjwpopt8r4</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Highlight - Explanation by instructor (minimise if possible)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Discussion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Case studies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Background knowledge probe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Peer review (esp for teaching)</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Working parties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Worked example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Toy examples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Guided application to own work</a:t>
            </a:r>
            <a:endParaRPr>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b="1">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We don’t want to leave learning to chance and hope that by the end of the session participants have succeeded, so we need to check progress during the session.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Your learning activities can be an assessment in themselves – Discussion is a great way of seeing who is engaging and what questions/comments are coming through to see progress or sticking points.</a:t>
            </a:r>
            <a:endParaRPr/>
          </a:p>
        </p:txBody>
      </p:sp>
      <p:sp>
        <p:nvSpPr>
          <p:cNvPr id="388" name="Google Shape;38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 name="Google Shape;39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1b3a5d9146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1b3a5d914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Practice planning an individual session (Nat): </a:t>
            </a:r>
            <a:r>
              <a:rPr b="0" i="0" lang="en-GB" sz="1100" u="none" strike="noStrike">
                <a:solidFill>
                  <a:srgbClr val="000000"/>
                </a:solidFill>
                <a:latin typeface="Calibri"/>
                <a:ea typeface="Calibri"/>
                <a:cs typeface="Calibri"/>
                <a:sym typeface="Calibri"/>
              </a:rPr>
              <a:t>Matching learning outcomes to learning activities, include progress checks.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planning session</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Individually</a:t>
            </a:r>
            <a:r>
              <a:rPr b="0" i="0" lang="en-GB" sz="1100" u="none" strike="noStrike">
                <a:solidFill>
                  <a:srgbClr val="000000"/>
                </a:solidFill>
                <a:latin typeface="Calibri"/>
                <a:ea typeface="Calibri"/>
                <a:cs typeface="Calibri"/>
                <a:sym typeface="Calibri"/>
              </a:rPr>
              <a:t>, participants plan a session in their workshop, including intended outcomes, learning resources, a range of activities, and progress checks</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Call in </a:t>
            </a:r>
            <a:r>
              <a:rPr b="0" i="0" lang="en-GB" sz="1100" u="none" strike="noStrike">
                <a:solidFill>
                  <a:srgbClr val="7030A0"/>
                </a:solidFill>
                <a:latin typeface="Calibri"/>
                <a:ea typeface="Calibri"/>
                <a:cs typeface="Calibri"/>
                <a:sym typeface="Calibri"/>
              </a:rPr>
              <a:t>training skills</a:t>
            </a:r>
            <a:r>
              <a:rPr b="0" i="0" lang="en-GB" sz="1100" u="none" strike="noStrike">
                <a:solidFill>
                  <a:srgbClr val="000000"/>
                </a:solidFill>
                <a:latin typeface="Calibri"/>
                <a:ea typeface="Calibri"/>
                <a:cs typeface="Calibri"/>
                <a:sym typeface="Calibri"/>
              </a:rPr>
              <a:t> / </a:t>
            </a:r>
            <a:r>
              <a:rPr b="0" i="0" lang="en-GB" sz="1100" u="none" strike="noStrike">
                <a:solidFill>
                  <a:srgbClr val="C00000"/>
                </a:solidFill>
                <a:latin typeface="Calibri"/>
                <a:ea typeface="Calibri"/>
                <a:cs typeface="Calibri"/>
                <a:sym typeface="Calibri"/>
              </a:rPr>
              <a:t>topic leads</a:t>
            </a:r>
            <a:r>
              <a:rPr b="0" i="0" lang="en-GB" sz="1100" u="none" strike="noStrike">
                <a:solidFill>
                  <a:srgbClr val="000000"/>
                </a:solidFill>
                <a:latin typeface="Calibri"/>
                <a:ea typeface="Calibri"/>
                <a:cs typeface="Calibri"/>
                <a:sym typeface="Calibri"/>
              </a:rPr>
              <a:t> where needed</a:t>
            </a:r>
            <a:endParaRPr b="0" i="0" sz="1100" u="none" strike="noStrike">
              <a:solidFill>
                <a:srgbClr val="000000"/>
              </a:solidFill>
              <a:latin typeface="Courier New"/>
              <a:ea typeface="Courier New"/>
              <a:cs typeface="Courier New"/>
              <a:sym typeface="Courier New"/>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and reflection</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their conclusions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Helping trainees adopt open research practices after the workshop (Matt):</a:t>
            </a:r>
            <a:r>
              <a:rPr b="0" i="0" lang="en-GB" sz="1100" u="none" strike="noStrike">
                <a:solidFill>
                  <a:srgbClr val="000000"/>
                </a:solidFill>
                <a:latin typeface="Calibri"/>
                <a:ea typeface="Calibri"/>
                <a:cs typeface="Calibri"/>
                <a:sym typeface="Calibri"/>
              </a:rPr>
              <a:t> Tips to help trainees adopt open research practices when their work environment may not necessarily support that</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Ten simple rules for implementing open and reproducible research practices after attending a training course (from preprint)</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Real world examples / stories of the uptake of open code</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a:t>
            </a:r>
            <a:r>
              <a:rPr b="0" i="0" lang="en-GB" sz="1100" u="sng" strike="noStrike">
                <a:solidFill>
                  <a:srgbClr val="7030A0"/>
                </a:solidFill>
                <a:latin typeface="Calibri"/>
                <a:ea typeface="Calibri"/>
                <a:cs typeface="Calibri"/>
                <a:sym typeface="Calibri"/>
              </a:rPr>
              <a:t>plenary</a:t>
            </a:r>
            <a:r>
              <a:rPr b="0" i="0" lang="en-GB" sz="1100" u="none" strike="noStrike">
                <a:solidFill>
                  <a:srgbClr val="7030A0"/>
                </a:solidFill>
                <a:latin typeface="Calibri"/>
                <a:ea typeface="Calibri"/>
                <a:cs typeface="Calibri"/>
                <a:sym typeface="Calibri"/>
              </a:rPr>
              <a:t> discussion of the challenges that trainees may face in adopting open research practices, </a:t>
            </a:r>
            <a:r>
              <a:rPr b="0" i="0" lang="en-GB" sz="1100" u="none" strike="noStrike">
                <a:solidFill>
                  <a:srgbClr val="C00000"/>
                </a:solidFill>
                <a:latin typeface="Calibri"/>
                <a:ea typeface="Calibri"/>
                <a:cs typeface="Calibri"/>
                <a:sym typeface="Calibri"/>
              </a:rPr>
              <a:t>and how these might be overcome</a:t>
            </a:r>
            <a:endParaRPr b="0" i="0" sz="1100" u="none" strike="noStrike">
              <a:solidFill>
                <a:srgbClr val="000000"/>
              </a:solidFill>
              <a:latin typeface="Noto Sans Symbols"/>
              <a:ea typeface="Noto Sans Symbols"/>
              <a:cs typeface="Noto Sans Symbols"/>
              <a:sym typeface="Noto Sans Symbols"/>
            </a:endParaRPr>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Font typeface="Arial"/>
              <a:buChar char="•"/>
            </a:pPr>
            <a:r>
              <a:rPr b="1" lang="en-GB">
                <a:latin typeface="Calibri"/>
                <a:ea typeface="Calibri"/>
                <a:cs typeface="Calibri"/>
                <a:sym typeface="Calibri"/>
              </a:rPr>
              <a:t>This was from Neil and linked to the PDF I just took the highlighted rules.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Delivering the workshop:</a:t>
            </a:r>
            <a:r>
              <a:rPr b="0" i="0" lang="en-GB" sz="1100" u="none" strike="noStrike">
                <a:solidFill>
                  <a:srgbClr val="000000"/>
                </a:solidFill>
                <a:latin typeface="Calibri"/>
                <a:ea typeface="Calibri"/>
                <a:cs typeface="Calibri"/>
                <a:sym typeface="Calibri"/>
              </a:rPr>
              <a:t> how to be an effective trainer / facilitator / coach etc (explain these roles).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the exercise</a:t>
            </a:r>
            <a:endParaRPr/>
          </a:p>
          <a:p>
            <a:pPr indent="0" lvl="0" marL="0" rtl="0" algn="l">
              <a:lnSpc>
                <a:spcPct val="100000"/>
              </a:lnSpc>
              <a:spcBef>
                <a:spcPts val="0"/>
              </a:spcBef>
              <a:spcAft>
                <a:spcPts val="0"/>
              </a:spcAft>
              <a:buSzPts val="1100"/>
              <a:buFont typeface="Arial"/>
              <a:buNone/>
            </a:pPr>
            <a:r>
              <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 How did it feel to present / deliver?</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Individually, participants reflect and note their conclusions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Delivering the workshop:</a:t>
            </a:r>
            <a:r>
              <a:rPr b="0" i="0" lang="en-GB" sz="1100" u="none" strike="noStrike">
                <a:solidFill>
                  <a:srgbClr val="000000"/>
                </a:solidFill>
                <a:latin typeface="Calibri"/>
                <a:ea typeface="Calibri"/>
                <a:cs typeface="Calibri"/>
                <a:sym typeface="Calibri"/>
              </a:rPr>
              <a:t> how to be an effective trainer / facilitator / coach etc (explain these roles).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the exercise</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Individually</a:t>
            </a:r>
            <a:r>
              <a:rPr b="0" i="0" lang="en-GB" sz="1100" u="none" strike="noStrike">
                <a:solidFill>
                  <a:srgbClr val="000000"/>
                </a:solidFill>
                <a:latin typeface="Calibri"/>
                <a:ea typeface="Calibri"/>
                <a:cs typeface="Calibri"/>
                <a:sym typeface="Calibri"/>
              </a:rPr>
              <a:t>, identify one aspect of your session that you’re not looking forward to delivering, and plan a rough way of approaching it</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practice delivering it; take turns in the role of trainer, learner, observer/feedback</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 How did it feel to present / deliver?</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Individually, participants reflect and note their conclusions</a:t>
            </a:r>
            <a:endParaRPr/>
          </a:p>
          <a:p>
            <a:pPr indent="69850" lvl="0" marL="0" rtl="0" algn="l">
              <a:lnSpc>
                <a:spcPct val="100000"/>
              </a:lnSpc>
              <a:spcBef>
                <a:spcPts val="0"/>
              </a:spcBef>
              <a:spcAft>
                <a:spcPts val="0"/>
              </a:spcAft>
              <a:buSzPts val="1100"/>
              <a:buFont typeface="Arial"/>
              <a:buNone/>
            </a:pPr>
            <a:r>
              <a:t/>
            </a:r>
            <a:endParaRPr b="0" i="0" sz="1100" u="none" strike="noStrike">
              <a:solidFill>
                <a:srgbClr val="0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Results of Menti - https://www.mentimeter.com/app/presentation/alvrtciucaf56td6zkyfx9jyvuham6zh/wtqkp18o5urf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Your teaching style/approach </a:t>
            </a:r>
            <a:r>
              <a:rPr lang="en-GB" sz="1200">
                <a:solidFill>
                  <a:schemeClr val="dk1"/>
                </a:solidFill>
                <a:latin typeface="Calibri"/>
                <a:ea typeface="Calibri"/>
                <a:cs typeface="Calibri"/>
                <a:sym typeface="Calibri"/>
              </a:rPr>
              <a:t>– don’t be afraid of mistakes and not knowing answers to all questions – these can be great learning moments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 your approach to teaching and how this has been influenced by how your were taught.</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Level of learning</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What do they know, what do they need to know?</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Balance</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THEY should be doing the learning, think about how much content vs activity</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Accessibility</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Pace, slide structure and contrast, closed captions on videos, allowing enough time for tasks, variety of activities and ways to engage.</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Tools</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What tools will you use? Have you tested them do the learners know about them and can access?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Asking simple questions</a:t>
            </a:r>
            <a:endParaRPr b="1">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Workshop planning session:</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Staged writing of workshops plans using templates provided (overall plan, session design, activities, progress checking, overall evaluation)</a:t>
            </a:r>
            <a:endParaRPr/>
          </a:p>
          <a:p>
            <a:pPr indent="-285750" lvl="1" marL="74295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confirm workshop sessions each member will lead on designing, write for 15 mins, review each others’ draft for 5 mins, feedback, repeat.</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Call in </a:t>
            </a:r>
            <a:r>
              <a:rPr b="0" i="0" lang="en-GB" sz="1100" u="none" strike="noStrike">
                <a:solidFill>
                  <a:srgbClr val="7030A0"/>
                </a:solidFill>
                <a:latin typeface="Calibri"/>
                <a:ea typeface="Calibri"/>
                <a:cs typeface="Calibri"/>
                <a:sym typeface="Calibri"/>
              </a:rPr>
              <a:t>training skills</a:t>
            </a:r>
            <a:r>
              <a:rPr b="0" i="0" lang="en-GB" sz="1100" u="none" strike="noStrike">
                <a:solidFill>
                  <a:srgbClr val="000000"/>
                </a:solidFill>
                <a:latin typeface="Calibri"/>
                <a:ea typeface="Calibri"/>
                <a:cs typeface="Calibri"/>
                <a:sym typeface="Calibri"/>
              </a:rPr>
              <a:t> / </a:t>
            </a:r>
            <a:r>
              <a:rPr b="0" i="0" lang="en-GB" sz="1100" u="none" strike="noStrike">
                <a:solidFill>
                  <a:srgbClr val="C00000"/>
                </a:solidFill>
                <a:latin typeface="Calibri"/>
                <a:ea typeface="Calibri"/>
                <a:cs typeface="Calibri"/>
                <a:sym typeface="Calibri"/>
              </a:rPr>
              <a:t>topic leads</a:t>
            </a:r>
            <a:r>
              <a:rPr b="0" i="0" lang="en-GB" sz="1100" u="none" strike="noStrike">
                <a:solidFill>
                  <a:srgbClr val="000000"/>
                </a:solidFill>
                <a:latin typeface="Calibri"/>
                <a:ea typeface="Calibri"/>
                <a:cs typeface="Calibri"/>
                <a:sym typeface="Calibri"/>
              </a:rPr>
              <a:t> where needed</a:t>
            </a:r>
            <a:endParaRPr b="0" i="0" sz="1100" u="none" strike="noStrike">
              <a:solidFill>
                <a:srgbClr val="000000"/>
              </a:solidFill>
              <a:latin typeface="Courier New"/>
              <a:ea typeface="Courier New"/>
              <a:cs typeface="Courier New"/>
              <a:sym typeface="Courier New"/>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their conclusions, and agree practical next steps to make sure the work continues after today</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sz="1100" u="none" strike="noStrike">
                <a:solidFill>
                  <a:srgbClr val="000000"/>
                </a:solidFill>
                <a:latin typeface="Calibri"/>
                <a:ea typeface="Calibri"/>
                <a:cs typeface="Calibri"/>
                <a:sym typeface="Calibri"/>
              </a:rPr>
              <a:t>Next steps</a:t>
            </a:r>
            <a:endParaRPr b="0"/>
          </a:p>
          <a:p>
            <a:pPr indent="-69850" lvl="0" marL="0" rtl="0" algn="l">
              <a:lnSpc>
                <a:spcPct val="100000"/>
              </a:lnSpc>
              <a:spcBef>
                <a:spcPts val="0"/>
              </a:spcBef>
              <a:spcAft>
                <a:spcPts val="0"/>
              </a:spcAft>
              <a:buSzPts val="1100"/>
              <a:buChar char="●"/>
            </a:pPr>
            <a:r>
              <a:rPr b="0" i="0" lang="en-GB" sz="1100" u="none" strike="noStrike">
                <a:solidFill>
                  <a:srgbClr val="000000"/>
                </a:solidFill>
                <a:latin typeface="Calibri"/>
                <a:ea typeface="Calibri"/>
                <a:cs typeface="Calibri"/>
                <a:sym typeface="Calibri"/>
              </a:rPr>
              <a:t>What UKRN expect and will do – a workshop run in July, reflection in Aug/Sept, further workshops in 23-24</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Specific commitments to action from each group; who will do what, by when?</a:t>
            </a:r>
            <a:endParaRPr b="0"/>
          </a:p>
          <a:p>
            <a:pPr indent="-69850" lvl="0" marL="0" rtl="0" algn="l">
              <a:lnSpc>
                <a:spcPct val="100000"/>
              </a:lnSpc>
              <a:spcBef>
                <a:spcPts val="0"/>
              </a:spcBef>
              <a:spcAft>
                <a:spcPts val="0"/>
              </a:spcAft>
              <a:buSzPts val="1100"/>
              <a:buChar char="●"/>
            </a:pPr>
            <a:r>
              <a:rPr b="0" i="0" lang="en-GB" sz="1100" u="none" strike="noStrike">
                <a:solidFill>
                  <a:srgbClr val="000000"/>
                </a:solidFill>
                <a:latin typeface="Calibri"/>
                <a:ea typeface="Calibri"/>
                <a:cs typeface="Calibri"/>
                <a:sym typeface="Calibri"/>
              </a:rPr>
              <a:t>Short facilitated discussion of support trainers expect from their institutions</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Next steps in evaluation of this event</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Final reflections, and close</a:t>
            </a:r>
            <a:endParaRPr b="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I often mention that I’m mostly talking about journal articles, but that any research output could be made open access. Mention that books and book chapters are coming</a:t>
            </a:r>
            <a:endParaRPr/>
          </a:p>
        </p:txBody>
      </p:sp>
      <p:sp>
        <p:nvSpPr>
          <p:cNvPr id="148" name="Google Shape;148;p3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p:nvPr>
            <p:ph idx="2" type="pic"/>
          </p:nvPr>
        </p:nvSpPr>
        <p:spPr>
          <a:xfrm>
            <a:off x="5183188" y="987425"/>
            <a:ext cx="6172200" cy="4873625"/>
          </a:xfrm>
          <a:prstGeom prst="rect">
            <a:avLst/>
          </a:prstGeom>
          <a:noFill/>
          <a:ln>
            <a:noFill/>
          </a:ln>
        </p:spPr>
      </p:sp>
      <p:sp>
        <p:nvSpPr>
          <p:cNvPr id="78" name="Google Shape;7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3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nd Colour">
  <p:cSld name="Title Slide - White and Colour">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53"/>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4400"/>
              <a:buNone/>
              <a:defRPr sz="58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3"/>
          <p:cNvSpPr txBox="1"/>
          <p:nvPr>
            <p:ph idx="1" type="subTitle"/>
          </p:nvPr>
        </p:nvSpPr>
        <p:spPr>
          <a:xfrm>
            <a:off x="494400" y="3602037"/>
            <a:ext cx="7012800" cy="1752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sz="2667"/>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27" name="Google Shape;2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a:lvl1pPr>
            <a:lvl2pPr indent="0" lvl="1" marL="0" marR="0" algn="r">
              <a:lnSpc>
                <a:spcPct val="100000"/>
              </a:lnSpc>
              <a:spcBef>
                <a:spcPts val="0"/>
              </a:spcBef>
              <a:spcAft>
                <a:spcPts val="0"/>
              </a:spcAft>
              <a:buClr>
                <a:srgbClr val="000000"/>
              </a:buClr>
              <a:buSzPts val="1200"/>
              <a:buFont typeface="Arial"/>
              <a:buNone/>
              <a:defRPr/>
            </a:lvl2pPr>
            <a:lvl3pPr indent="0" lvl="2" marL="0" marR="0" algn="r">
              <a:lnSpc>
                <a:spcPct val="100000"/>
              </a:lnSpc>
              <a:spcBef>
                <a:spcPts val="0"/>
              </a:spcBef>
              <a:spcAft>
                <a:spcPts val="0"/>
              </a:spcAft>
              <a:buClr>
                <a:srgbClr val="000000"/>
              </a:buClr>
              <a:buSzPts val="1200"/>
              <a:buFont typeface="Arial"/>
              <a:buNone/>
              <a:defRPr/>
            </a:lvl3pPr>
            <a:lvl4pPr indent="0" lvl="3" marL="0" marR="0" algn="r">
              <a:lnSpc>
                <a:spcPct val="100000"/>
              </a:lnSpc>
              <a:spcBef>
                <a:spcPts val="0"/>
              </a:spcBef>
              <a:spcAft>
                <a:spcPts val="0"/>
              </a:spcAft>
              <a:buClr>
                <a:srgbClr val="000000"/>
              </a:buClr>
              <a:buSzPts val="1200"/>
              <a:buFont typeface="Arial"/>
              <a:buNone/>
              <a:defRPr/>
            </a:lvl4pPr>
            <a:lvl5pPr indent="0" lvl="4" marL="0" marR="0" algn="r">
              <a:lnSpc>
                <a:spcPct val="100000"/>
              </a:lnSpc>
              <a:spcBef>
                <a:spcPts val="0"/>
              </a:spcBef>
              <a:spcAft>
                <a:spcPts val="0"/>
              </a:spcAft>
              <a:buClr>
                <a:srgbClr val="000000"/>
              </a:buClr>
              <a:buSzPts val="1200"/>
              <a:buFont typeface="Arial"/>
              <a:buNone/>
              <a:defRPr/>
            </a:lvl5pPr>
            <a:lvl6pPr indent="0" lvl="5" marL="0" marR="0" algn="r">
              <a:lnSpc>
                <a:spcPct val="100000"/>
              </a:lnSpc>
              <a:spcBef>
                <a:spcPts val="0"/>
              </a:spcBef>
              <a:spcAft>
                <a:spcPts val="0"/>
              </a:spcAft>
              <a:buClr>
                <a:srgbClr val="000000"/>
              </a:buClr>
              <a:buSzPts val="1200"/>
              <a:buFont typeface="Arial"/>
              <a:buNone/>
              <a:defRPr/>
            </a:lvl6pPr>
            <a:lvl7pPr indent="0" lvl="6" marL="0" marR="0" algn="r">
              <a:lnSpc>
                <a:spcPct val="100000"/>
              </a:lnSpc>
              <a:spcBef>
                <a:spcPts val="0"/>
              </a:spcBef>
              <a:spcAft>
                <a:spcPts val="0"/>
              </a:spcAft>
              <a:buClr>
                <a:srgbClr val="000000"/>
              </a:buClr>
              <a:buSzPts val="1200"/>
              <a:buFont typeface="Arial"/>
              <a:buNone/>
              <a:defRPr/>
            </a:lvl7pPr>
            <a:lvl8pPr indent="0" lvl="7" marL="0" marR="0" algn="r">
              <a:lnSpc>
                <a:spcPct val="100000"/>
              </a:lnSpc>
              <a:spcBef>
                <a:spcPts val="0"/>
              </a:spcBef>
              <a:spcAft>
                <a:spcPts val="0"/>
              </a:spcAft>
              <a:buClr>
                <a:srgbClr val="000000"/>
              </a:buClr>
              <a:buSzPts val="1200"/>
              <a:buFont typeface="Arial"/>
              <a:buNone/>
              <a:defRPr/>
            </a:lvl8pPr>
            <a:lvl9pPr indent="0" lvl="8" marL="0" marR="0" algn="r">
              <a:lnSpc>
                <a:spcPct val="100000"/>
              </a:lnSpc>
              <a:spcBef>
                <a:spcPts val="0"/>
              </a:spcBef>
              <a:spcAft>
                <a:spcPts val="0"/>
              </a:spcAft>
              <a:buClr>
                <a:srgbClr val="000000"/>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54"/>
          <p:cNvSpPr txBox="1"/>
          <p:nvPr>
            <p:ph type="title"/>
          </p:nvPr>
        </p:nvSpPr>
        <p:spPr>
          <a:xfrm>
            <a:off x="494400" y="907200"/>
            <a:ext cx="7012800" cy="1468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4"/>
          <p:cNvSpPr txBox="1"/>
          <p:nvPr>
            <p:ph idx="1" type="body"/>
          </p:nvPr>
        </p:nvSpPr>
        <p:spPr>
          <a:xfrm>
            <a:off x="494400" y="2433600"/>
            <a:ext cx="7012800" cy="3336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3" name="Google Shape;33;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a:lvl1pPr>
            <a:lvl2pPr indent="0" lvl="1" marL="0" marR="0" algn="r">
              <a:lnSpc>
                <a:spcPct val="100000"/>
              </a:lnSpc>
              <a:spcBef>
                <a:spcPts val="0"/>
              </a:spcBef>
              <a:spcAft>
                <a:spcPts val="0"/>
              </a:spcAft>
              <a:buClr>
                <a:srgbClr val="000000"/>
              </a:buClr>
              <a:buSzPts val="1200"/>
              <a:buFont typeface="Arial"/>
              <a:buNone/>
              <a:defRPr/>
            </a:lvl2pPr>
            <a:lvl3pPr indent="0" lvl="2" marL="0" marR="0" algn="r">
              <a:lnSpc>
                <a:spcPct val="100000"/>
              </a:lnSpc>
              <a:spcBef>
                <a:spcPts val="0"/>
              </a:spcBef>
              <a:spcAft>
                <a:spcPts val="0"/>
              </a:spcAft>
              <a:buClr>
                <a:srgbClr val="000000"/>
              </a:buClr>
              <a:buSzPts val="1200"/>
              <a:buFont typeface="Arial"/>
              <a:buNone/>
              <a:defRPr/>
            </a:lvl3pPr>
            <a:lvl4pPr indent="0" lvl="3" marL="0" marR="0" algn="r">
              <a:lnSpc>
                <a:spcPct val="100000"/>
              </a:lnSpc>
              <a:spcBef>
                <a:spcPts val="0"/>
              </a:spcBef>
              <a:spcAft>
                <a:spcPts val="0"/>
              </a:spcAft>
              <a:buClr>
                <a:srgbClr val="000000"/>
              </a:buClr>
              <a:buSzPts val="1200"/>
              <a:buFont typeface="Arial"/>
              <a:buNone/>
              <a:defRPr/>
            </a:lvl4pPr>
            <a:lvl5pPr indent="0" lvl="4" marL="0" marR="0" algn="r">
              <a:lnSpc>
                <a:spcPct val="100000"/>
              </a:lnSpc>
              <a:spcBef>
                <a:spcPts val="0"/>
              </a:spcBef>
              <a:spcAft>
                <a:spcPts val="0"/>
              </a:spcAft>
              <a:buClr>
                <a:srgbClr val="000000"/>
              </a:buClr>
              <a:buSzPts val="1200"/>
              <a:buFont typeface="Arial"/>
              <a:buNone/>
              <a:defRPr/>
            </a:lvl5pPr>
            <a:lvl6pPr indent="0" lvl="5" marL="0" marR="0" algn="r">
              <a:lnSpc>
                <a:spcPct val="100000"/>
              </a:lnSpc>
              <a:spcBef>
                <a:spcPts val="0"/>
              </a:spcBef>
              <a:spcAft>
                <a:spcPts val="0"/>
              </a:spcAft>
              <a:buClr>
                <a:srgbClr val="000000"/>
              </a:buClr>
              <a:buSzPts val="1200"/>
              <a:buFont typeface="Arial"/>
              <a:buNone/>
              <a:defRPr/>
            </a:lvl6pPr>
            <a:lvl7pPr indent="0" lvl="6" marL="0" marR="0" algn="r">
              <a:lnSpc>
                <a:spcPct val="100000"/>
              </a:lnSpc>
              <a:spcBef>
                <a:spcPts val="0"/>
              </a:spcBef>
              <a:spcAft>
                <a:spcPts val="0"/>
              </a:spcAft>
              <a:buClr>
                <a:srgbClr val="000000"/>
              </a:buClr>
              <a:buSzPts val="1200"/>
              <a:buFont typeface="Arial"/>
              <a:buNone/>
              <a:defRPr/>
            </a:lvl7pPr>
            <a:lvl8pPr indent="0" lvl="7" marL="0" marR="0" algn="r">
              <a:lnSpc>
                <a:spcPct val="100000"/>
              </a:lnSpc>
              <a:spcBef>
                <a:spcPts val="0"/>
              </a:spcBef>
              <a:spcAft>
                <a:spcPts val="0"/>
              </a:spcAft>
              <a:buClr>
                <a:srgbClr val="000000"/>
              </a:buClr>
              <a:buSzPts val="1200"/>
              <a:buFont typeface="Arial"/>
              <a:buNone/>
              <a:defRPr/>
            </a:lvl8pPr>
            <a:lvl9pPr indent="0" lvl="8" marL="0" marR="0" algn="r">
              <a:lnSpc>
                <a:spcPct val="100000"/>
              </a:lnSpc>
              <a:spcBef>
                <a:spcPts val="0"/>
              </a:spcBef>
              <a:spcAft>
                <a:spcPts val="0"/>
              </a:spcAft>
              <a:buClr>
                <a:srgbClr val="000000"/>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
        <p:nvSpPr>
          <p:cNvPr id="36" name="Google Shape;36;p54"/>
          <p:cNvSpPr/>
          <p:nvPr>
            <p:ph idx="2" type="pic"/>
          </p:nvPr>
        </p:nvSpPr>
        <p:spPr>
          <a:xfrm>
            <a:off x="7576472" y="0"/>
            <a:ext cx="4615528" cy="6858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5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5"/>
          <p:cNvSpPr txBox="1"/>
          <p:nvPr>
            <p:ph idx="1" type="body"/>
          </p:nvPr>
        </p:nvSpPr>
        <p:spPr>
          <a:xfrm>
            <a:off x="494400" y="1825625"/>
            <a:ext cx="5525400" cy="385127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0" name="Google Shape;4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a:lvl1pPr>
            <a:lvl2pPr indent="0" lvl="1" marL="0" marR="0" algn="r">
              <a:lnSpc>
                <a:spcPct val="100000"/>
              </a:lnSpc>
              <a:spcBef>
                <a:spcPts val="0"/>
              </a:spcBef>
              <a:spcAft>
                <a:spcPts val="0"/>
              </a:spcAft>
              <a:buClr>
                <a:srgbClr val="000000"/>
              </a:buClr>
              <a:buSzPts val="1200"/>
              <a:buFont typeface="Arial"/>
              <a:buNone/>
              <a:defRPr/>
            </a:lvl2pPr>
            <a:lvl3pPr indent="0" lvl="2" marL="0" marR="0" algn="r">
              <a:lnSpc>
                <a:spcPct val="100000"/>
              </a:lnSpc>
              <a:spcBef>
                <a:spcPts val="0"/>
              </a:spcBef>
              <a:spcAft>
                <a:spcPts val="0"/>
              </a:spcAft>
              <a:buClr>
                <a:srgbClr val="000000"/>
              </a:buClr>
              <a:buSzPts val="1200"/>
              <a:buFont typeface="Arial"/>
              <a:buNone/>
              <a:defRPr/>
            </a:lvl3pPr>
            <a:lvl4pPr indent="0" lvl="3" marL="0" marR="0" algn="r">
              <a:lnSpc>
                <a:spcPct val="100000"/>
              </a:lnSpc>
              <a:spcBef>
                <a:spcPts val="0"/>
              </a:spcBef>
              <a:spcAft>
                <a:spcPts val="0"/>
              </a:spcAft>
              <a:buClr>
                <a:srgbClr val="000000"/>
              </a:buClr>
              <a:buSzPts val="1200"/>
              <a:buFont typeface="Arial"/>
              <a:buNone/>
              <a:defRPr/>
            </a:lvl4pPr>
            <a:lvl5pPr indent="0" lvl="4" marL="0" marR="0" algn="r">
              <a:lnSpc>
                <a:spcPct val="100000"/>
              </a:lnSpc>
              <a:spcBef>
                <a:spcPts val="0"/>
              </a:spcBef>
              <a:spcAft>
                <a:spcPts val="0"/>
              </a:spcAft>
              <a:buClr>
                <a:srgbClr val="000000"/>
              </a:buClr>
              <a:buSzPts val="1200"/>
              <a:buFont typeface="Arial"/>
              <a:buNone/>
              <a:defRPr/>
            </a:lvl5pPr>
            <a:lvl6pPr indent="0" lvl="5" marL="0" marR="0" algn="r">
              <a:lnSpc>
                <a:spcPct val="100000"/>
              </a:lnSpc>
              <a:spcBef>
                <a:spcPts val="0"/>
              </a:spcBef>
              <a:spcAft>
                <a:spcPts val="0"/>
              </a:spcAft>
              <a:buClr>
                <a:srgbClr val="000000"/>
              </a:buClr>
              <a:buSzPts val="1200"/>
              <a:buFont typeface="Arial"/>
              <a:buNone/>
              <a:defRPr/>
            </a:lvl6pPr>
            <a:lvl7pPr indent="0" lvl="6" marL="0" marR="0" algn="r">
              <a:lnSpc>
                <a:spcPct val="100000"/>
              </a:lnSpc>
              <a:spcBef>
                <a:spcPts val="0"/>
              </a:spcBef>
              <a:spcAft>
                <a:spcPts val="0"/>
              </a:spcAft>
              <a:buClr>
                <a:srgbClr val="000000"/>
              </a:buClr>
              <a:buSzPts val="1200"/>
              <a:buFont typeface="Arial"/>
              <a:buNone/>
              <a:defRPr/>
            </a:lvl7pPr>
            <a:lvl8pPr indent="0" lvl="7" marL="0" marR="0" algn="r">
              <a:lnSpc>
                <a:spcPct val="100000"/>
              </a:lnSpc>
              <a:spcBef>
                <a:spcPts val="0"/>
              </a:spcBef>
              <a:spcAft>
                <a:spcPts val="0"/>
              </a:spcAft>
              <a:buClr>
                <a:srgbClr val="000000"/>
              </a:buClr>
              <a:buSzPts val="1200"/>
              <a:buFont typeface="Arial"/>
              <a:buNone/>
              <a:defRPr/>
            </a:lvl8pPr>
            <a:lvl9pPr indent="0" lvl="8" marL="0" marR="0" algn="r">
              <a:lnSpc>
                <a:spcPct val="100000"/>
              </a:lnSpc>
              <a:spcBef>
                <a:spcPts val="0"/>
              </a:spcBef>
              <a:spcAft>
                <a:spcPts val="0"/>
              </a:spcAft>
              <a:buClr>
                <a:srgbClr val="000000"/>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55"/>
          <p:cNvSpPr/>
          <p:nvPr>
            <p:ph idx="2" type="pic"/>
          </p:nvPr>
        </p:nvSpPr>
        <p:spPr>
          <a:xfrm>
            <a:off x="6172800" y="1825625"/>
            <a:ext cx="5524800" cy="385127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rgbClr val="FAFAFA"/>
            </a:gs>
            <a:gs pos="100000">
              <a:srgbClr val="CECECE"/>
            </a:gs>
          </a:gsLst>
          <a:lin ang="5400000" scaled="0"/>
        </a:gra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text, outdoor, sign&#10;&#10;Description automatically generated" id="11" name="Google Shape;11;p23"/>
          <p:cNvPicPr preferRelativeResize="0"/>
          <p:nvPr/>
        </p:nvPicPr>
        <p:blipFill rotWithShape="1">
          <a:blip r:embed="rId1">
            <a:alphaModFix/>
          </a:blip>
          <a:srcRect b="0" l="0" r="0" t="0"/>
          <a:stretch/>
        </p:blipFill>
        <p:spPr>
          <a:xfrm>
            <a:off x="10447712" y="148200"/>
            <a:ext cx="1587731" cy="15877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hyperlink" Target="mailto:Open-Access@bristol.ac.uk" TargetMode="External"/><Relationship Id="rId5" Type="http://schemas.openxmlformats.org/officeDocument/2006/relationships/image" Target="../media/image14.jpg"/><Relationship Id="rId6" Type="http://schemas.openxmlformats.org/officeDocument/2006/relationships/image" Target="../media/image12.jpg"/><Relationship Id="rId7"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bristol.ac.uk/staff/researchers/open-access/funding/read--publish--transformative-dea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journalcheckertool.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bristol.ac.uk/staff/researchers/open-access/funder-requirements/" TargetMode="External"/><Relationship Id="rId4" Type="http://schemas.openxmlformats.org/officeDocument/2006/relationships/hyperlink" Target="https://www.bristol.ac.uk/staff/researchers/open-access/funding/read--publish--transformative-deals-/" TargetMode="External"/><Relationship Id="rId5" Type="http://schemas.openxmlformats.org/officeDocument/2006/relationships/hyperlink" Target="https://www.bristol.ac.uk/staff/researchers/open-access/ref/" TargetMode="External"/><Relationship Id="rId6" Type="http://schemas.openxmlformats.org/officeDocument/2006/relationships/hyperlink" Target="https://plus.europepmc.org/hom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ph type="ctrTitle"/>
          </p:nvPr>
        </p:nvSpPr>
        <p:spPr>
          <a:xfrm>
            <a:off x="1524000" y="2705877"/>
            <a:ext cx="9144000" cy="804085"/>
          </a:xfrm>
          <a:prstGeom prst="rect">
            <a:avLst/>
          </a:prstGeom>
          <a:noFill/>
          <a:ln>
            <a:noFill/>
          </a:ln>
        </p:spPr>
        <p:txBody>
          <a:bodyPr anchorCtr="0" anchor="b" bIns="45700" lIns="91425" spcFirstLastPara="1" rIns="91425" wrap="square" tIns="45700">
            <a:noAutofit/>
          </a:bodyPr>
          <a:lstStyle/>
          <a:p>
            <a:pPr indent="0" lvl="0" marL="0" rtl="0" algn="ctr">
              <a:lnSpc>
                <a:spcPct val="115000"/>
              </a:lnSpc>
              <a:spcBef>
                <a:spcPts val="0"/>
              </a:spcBef>
              <a:spcAft>
                <a:spcPts val="300"/>
              </a:spcAft>
              <a:buClr>
                <a:schemeClr val="dk1"/>
              </a:buClr>
              <a:buSzPts val="990"/>
              <a:buFont typeface="Arial"/>
              <a:buNone/>
            </a:pPr>
            <a:r>
              <a:rPr b="0" lang="en-GB" sz="4940">
                <a:latin typeface="Arial"/>
                <a:ea typeface="Arial"/>
                <a:cs typeface="Arial"/>
                <a:sym typeface="Arial"/>
              </a:rPr>
              <a:t>Open Access</a:t>
            </a:r>
            <a:endParaRPr sz="8000"/>
          </a:p>
        </p:txBody>
      </p:sp>
      <p:sp>
        <p:nvSpPr>
          <p:cNvPr id="99" name="Google Shape;99;p1"/>
          <p:cNvSpPr txBox="1"/>
          <p:nvPr>
            <p:ph idx="1" type="subTitle"/>
          </p:nvPr>
        </p:nvSpPr>
        <p:spPr>
          <a:xfrm>
            <a:off x="1524000" y="3602044"/>
            <a:ext cx="9144000" cy="860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sz="2300"/>
              <a:t>GW4 Train the Trainer Workshop </a:t>
            </a:r>
            <a:endParaRPr sz="3600"/>
          </a:p>
        </p:txBody>
      </p:sp>
      <p:pic>
        <p:nvPicPr>
          <p:cNvPr id="100" name="Google Shape;100;p1"/>
          <p:cNvPicPr preferRelativeResize="0"/>
          <p:nvPr/>
        </p:nvPicPr>
        <p:blipFill>
          <a:blip r:embed="rId3">
            <a:alphaModFix/>
          </a:blip>
          <a:stretch>
            <a:fillRect/>
          </a:stretch>
        </p:blipFill>
        <p:spPr>
          <a:xfrm>
            <a:off x="598175" y="6295075"/>
            <a:ext cx="361950" cy="361950"/>
          </a:xfrm>
          <a:prstGeom prst="rect">
            <a:avLst/>
          </a:prstGeom>
          <a:noFill/>
          <a:ln>
            <a:noFill/>
          </a:ln>
        </p:spPr>
      </p:pic>
      <p:pic>
        <p:nvPicPr>
          <p:cNvPr id="101" name="Google Shape;101;p1"/>
          <p:cNvPicPr preferRelativeResize="0"/>
          <p:nvPr/>
        </p:nvPicPr>
        <p:blipFill>
          <a:blip r:embed="rId4">
            <a:alphaModFix/>
          </a:blip>
          <a:stretch>
            <a:fillRect/>
          </a:stretch>
        </p:blipFill>
        <p:spPr>
          <a:xfrm>
            <a:off x="83825" y="6295075"/>
            <a:ext cx="361950" cy="361950"/>
          </a:xfrm>
          <a:prstGeom prst="rect">
            <a:avLst/>
          </a:prstGeom>
          <a:noFill/>
          <a:ln>
            <a:noFill/>
          </a:ln>
        </p:spPr>
      </p:pic>
      <p:sp>
        <p:nvSpPr>
          <p:cNvPr id="102" name="Google Shape;102;p1"/>
          <p:cNvSpPr txBox="1"/>
          <p:nvPr/>
        </p:nvSpPr>
        <p:spPr>
          <a:xfrm>
            <a:off x="1112525" y="5960200"/>
            <a:ext cx="9501600" cy="726900"/>
          </a:xfrm>
          <a:prstGeom prst="rect">
            <a:avLst/>
          </a:prstGeom>
          <a:noFill/>
          <a:ln>
            <a:noFill/>
          </a:ln>
        </p:spPr>
        <p:txBody>
          <a:bodyPr anchorCtr="0" anchor="ctr" bIns="91425" lIns="91425" spcFirstLastPara="1" rIns="91425" wrap="square" tIns="91425">
            <a:noAutofit/>
          </a:bodyPr>
          <a:lstStyle/>
          <a:p>
            <a:pPr indent="0" lvl="0" marL="0" rtl="0" algn="l">
              <a:lnSpc>
                <a:spcPct val="107916"/>
              </a:lnSpc>
              <a:spcBef>
                <a:spcPts val="0"/>
              </a:spcBef>
              <a:spcAft>
                <a:spcPts val="0"/>
              </a:spcAft>
              <a:buNone/>
            </a:pPr>
            <a:r>
              <a:t/>
            </a:r>
            <a:endParaRPr sz="1100">
              <a:latin typeface="Calibri"/>
              <a:ea typeface="Calibri"/>
              <a:cs typeface="Calibri"/>
              <a:sym typeface="Calibri"/>
            </a:endParaRPr>
          </a:p>
          <a:p>
            <a:pPr indent="0" lvl="0" marL="0" rtl="0" algn="just">
              <a:spcBef>
                <a:spcPts val="800"/>
              </a:spcBef>
              <a:spcAft>
                <a:spcPts val="0"/>
              </a:spcAft>
              <a:buNone/>
            </a:pPr>
            <a:r>
              <a:rPr lang="en-GB" sz="900"/>
              <a:t>This work is licensed under </a:t>
            </a:r>
            <a:r>
              <a:rPr lang="en-GB" sz="900" u="sng">
                <a:solidFill>
                  <a:srgbClr val="13A89E"/>
                </a:solidFill>
                <a:hlinkClick r:id="rId5">
                  <a:extLst>
                    <a:ext uri="{A12FA001-AC4F-418D-AE19-62706E023703}">
                      <ahyp:hlinkClr val="tx"/>
                    </a:ext>
                  </a:extLst>
                </a:hlinkClick>
              </a:rPr>
              <a:t>CC BY 4.0</a:t>
            </a:r>
            <a:r>
              <a:rPr lang="en-GB" sz="900"/>
              <a:t>.</a:t>
            </a:r>
            <a:endParaRPr sz="900" u="sng">
              <a:solidFill>
                <a:srgbClr val="13A89E"/>
              </a:solidFill>
            </a:endParaRPr>
          </a:p>
          <a:p>
            <a:pPr indent="0" lvl="0" marL="0" rtl="0" algn="l">
              <a:spcBef>
                <a:spcPts val="0"/>
              </a:spcBef>
              <a:spcAft>
                <a:spcPts val="0"/>
              </a:spcAft>
              <a:buNone/>
            </a:pPr>
            <a:r>
              <a:rPr lang="en-GB" sz="1100">
                <a:latin typeface="Calibri"/>
                <a:ea typeface="Calibri"/>
                <a:cs typeface="Calibri"/>
                <a:sym typeface="Calibri"/>
              </a:rPr>
              <a:t>UKRN, with contributions from (z-a): Zelenka, N; Thompson, J; Merrett, J.K; Jacobs, N; Howson, L; Hannon, E; Clarke, A; Barrell, J.</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Who might need access to your research?​</a:t>
            </a:r>
            <a:endParaRPr/>
          </a:p>
        </p:txBody>
      </p:sp>
      <p:sp>
        <p:nvSpPr>
          <p:cNvPr id="158" name="Google Shape;158;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GB"/>
              <a:t>Public sector organisations​ (Doctors, social workers, etc)</a:t>
            </a:r>
            <a:endParaRPr/>
          </a:p>
          <a:p>
            <a:pPr indent="-342900" lvl="0" marL="457200" rtl="0" algn="l">
              <a:lnSpc>
                <a:spcPct val="90000"/>
              </a:lnSpc>
              <a:spcBef>
                <a:spcPts val="1000"/>
              </a:spcBef>
              <a:spcAft>
                <a:spcPts val="0"/>
              </a:spcAft>
              <a:buSzPts val="1800"/>
              <a:buChar char="•"/>
            </a:pPr>
            <a:r>
              <a:rPr lang="en-GB"/>
              <a:t>Policy makers​</a:t>
            </a:r>
            <a:endParaRPr/>
          </a:p>
          <a:p>
            <a:pPr indent="-342900" lvl="0" marL="457200" rtl="0" algn="l">
              <a:lnSpc>
                <a:spcPct val="90000"/>
              </a:lnSpc>
              <a:spcBef>
                <a:spcPts val="1000"/>
              </a:spcBef>
              <a:spcAft>
                <a:spcPts val="0"/>
              </a:spcAft>
              <a:buSzPts val="1800"/>
              <a:buChar char="•"/>
            </a:pPr>
            <a:r>
              <a:rPr lang="en-GB"/>
              <a:t>Charities and voluntary organisations​</a:t>
            </a:r>
            <a:endParaRPr/>
          </a:p>
          <a:p>
            <a:pPr indent="-342900" lvl="0" marL="457200" rtl="0" algn="l">
              <a:lnSpc>
                <a:spcPct val="90000"/>
              </a:lnSpc>
              <a:spcBef>
                <a:spcPts val="1000"/>
              </a:spcBef>
              <a:spcAft>
                <a:spcPts val="0"/>
              </a:spcAft>
              <a:buSzPts val="1800"/>
              <a:buChar char="•"/>
            </a:pPr>
            <a:r>
              <a:rPr lang="en-GB"/>
              <a:t>Industry and businesses​</a:t>
            </a:r>
            <a:endParaRPr/>
          </a:p>
          <a:p>
            <a:pPr indent="-342900" lvl="0" marL="457200" rtl="0" algn="l">
              <a:lnSpc>
                <a:spcPct val="90000"/>
              </a:lnSpc>
              <a:spcBef>
                <a:spcPts val="1000"/>
              </a:spcBef>
              <a:spcAft>
                <a:spcPts val="0"/>
              </a:spcAft>
              <a:buSzPts val="1800"/>
              <a:buChar char="•"/>
            </a:pPr>
            <a:r>
              <a:rPr lang="en-GB"/>
              <a:t>Schools​</a:t>
            </a:r>
            <a:endParaRPr/>
          </a:p>
          <a:p>
            <a:pPr indent="-342900" lvl="0" marL="457200" rtl="0" algn="l">
              <a:lnSpc>
                <a:spcPct val="90000"/>
              </a:lnSpc>
              <a:spcBef>
                <a:spcPts val="1000"/>
              </a:spcBef>
              <a:spcAft>
                <a:spcPts val="0"/>
              </a:spcAft>
              <a:buSzPts val="1800"/>
              <a:buChar char="•"/>
            </a:pPr>
            <a:r>
              <a:rPr lang="en-GB"/>
              <a:t>Independent researchers​</a:t>
            </a:r>
            <a:endParaRPr/>
          </a:p>
          <a:p>
            <a:pPr indent="-342900" lvl="0" marL="457200" rtl="0" algn="l">
              <a:lnSpc>
                <a:spcPct val="90000"/>
              </a:lnSpc>
              <a:spcBef>
                <a:spcPts val="1000"/>
              </a:spcBef>
              <a:spcAft>
                <a:spcPts val="0"/>
              </a:spcAft>
              <a:buSzPts val="1800"/>
              <a:buChar char="•"/>
            </a:pPr>
            <a:r>
              <a:rPr lang="en-GB"/>
              <a:t>Researchers in many universities​</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9"/>
          <p:cNvSpPr txBox="1"/>
          <p:nvPr>
            <p:ph type="title"/>
          </p:nvPr>
        </p:nvSpPr>
        <p:spPr>
          <a:xfrm>
            <a:off x="494400" y="907200"/>
            <a:ext cx="7012800" cy="1468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How might you benefit from Open Access?</a:t>
            </a:r>
            <a:endParaRPr/>
          </a:p>
        </p:txBody>
      </p:sp>
      <p:sp>
        <p:nvSpPr>
          <p:cNvPr id="165" name="Google Shape;165;p39"/>
          <p:cNvSpPr txBox="1"/>
          <p:nvPr>
            <p:ph idx="1" type="body"/>
          </p:nvPr>
        </p:nvSpPr>
        <p:spPr>
          <a:xfrm>
            <a:off x="494400" y="2433600"/>
            <a:ext cx="7012800" cy="33360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SzPts val="2800"/>
              <a:buChar char="•"/>
            </a:pPr>
            <a:r>
              <a:rPr lang="en-GB" sz="2533"/>
              <a:t>Increased access leads to increased citations</a:t>
            </a:r>
            <a:endParaRPr/>
          </a:p>
          <a:p>
            <a:pPr indent="-406400" lvl="0" marL="457200" rtl="0" algn="l">
              <a:lnSpc>
                <a:spcPct val="90000"/>
              </a:lnSpc>
              <a:spcBef>
                <a:spcPts val="1000"/>
              </a:spcBef>
              <a:spcAft>
                <a:spcPts val="0"/>
              </a:spcAft>
              <a:buSzPts val="2800"/>
              <a:buChar char="•"/>
            </a:pPr>
            <a:r>
              <a:rPr lang="en-GB" sz="2533"/>
              <a:t>More readers means a higher profile for your work</a:t>
            </a:r>
            <a:endParaRPr/>
          </a:p>
          <a:p>
            <a:pPr indent="-406400" lvl="0" marL="457200" rtl="0" algn="l">
              <a:lnSpc>
                <a:spcPct val="90000"/>
              </a:lnSpc>
              <a:spcBef>
                <a:spcPts val="1000"/>
              </a:spcBef>
              <a:spcAft>
                <a:spcPts val="0"/>
              </a:spcAft>
              <a:buSzPts val="2800"/>
              <a:buChar char="•"/>
            </a:pPr>
            <a:r>
              <a:rPr lang="en-GB" sz="2533"/>
              <a:t>Can lead to collaborations from unexpected directions</a:t>
            </a:r>
            <a:endParaRPr/>
          </a:p>
          <a:p>
            <a:pPr indent="-406400" lvl="0" marL="457200" rtl="0" algn="l">
              <a:lnSpc>
                <a:spcPct val="90000"/>
              </a:lnSpc>
              <a:spcBef>
                <a:spcPts val="1000"/>
              </a:spcBef>
              <a:spcAft>
                <a:spcPts val="0"/>
              </a:spcAft>
              <a:buSzPts val="2800"/>
              <a:buChar char="•"/>
            </a:pPr>
            <a:r>
              <a:rPr lang="en-GB" sz="2533"/>
              <a:t>Funders are looking for good Open Research practices</a:t>
            </a:r>
            <a:endParaRPr/>
          </a:p>
        </p:txBody>
      </p:sp>
      <p:pic>
        <p:nvPicPr>
          <p:cNvPr descr="Lightbulb off with illuminated background" id="166" name="Google Shape;166;p39"/>
          <p:cNvPicPr preferRelativeResize="0"/>
          <p:nvPr/>
        </p:nvPicPr>
        <p:blipFill rotWithShape="1">
          <a:blip r:embed="rId3">
            <a:alphaModFix/>
          </a:blip>
          <a:srcRect b="0" l="0" r="0" t="0"/>
          <a:stretch/>
        </p:blipFill>
        <p:spPr>
          <a:xfrm>
            <a:off x="7576472" y="13"/>
            <a:ext cx="4615528" cy="6857987"/>
          </a:xfrm>
          <a:custGeom>
            <a:rect b="b" l="l" r="r" t="t"/>
            <a:pathLst>
              <a:path extrusionOk="0" h="5155075" w="3469436">
                <a:moveTo>
                  <a:pt x="0" y="5143500"/>
                </a:moveTo>
                <a:lnTo>
                  <a:pt x="1183466" y="1"/>
                </a:lnTo>
                <a:lnTo>
                  <a:pt x="3460649" y="0"/>
                </a:lnTo>
                <a:cubicBezTo>
                  <a:pt x="3459700" y="1716429"/>
                  <a:pt x="3470325" y="3438646"/>
                  <a:pt x="3469376" y="5155075"/>
                </a:cubicBezTo>
                <a:lnTo>
                  <a:pt x="0" y="514350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Shape&#10;&#10;Description automatically generated" id="171" name="Google Shape;171;p40"/>
          <p:cNvPicPr preferRelativeResize="0"/>
          <p:nvPr/>
        </p:nvPicPr>
        <p:blipFill rotWithShape="1">
          <a:blip r:embed="rId3">
            <a:alphaModFix/>
          </a:blip>
          <a:srcRect b="0" l="0" r="0" t="0"/>
          <a:stretch/>
        </p:blipFill>
        <p:spPr>
          <a:xfrm>
            <a:off x="8738813" y="1960186"/>
            <a:ext cx="2787908" cy="2787908"/>
          </a:xfrm>
          <a:prstGeom prst="rect">
            <a:avLst/>
          </a:prstGeom>
          <a:noFill/>
          <a:ln>
            <a:noFill/>
          </a:ln>
        </p:spPr>
      </p:pic>
      <p:sp>
        <p:nvSpPr>
          <p:cNvPr id="172" name="Google Shape;172;p4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Types of Open Access</a:t>
            </a:r>
            <a:endParaRPr/>
          </a:p>
        </p:txBody>
      </p:sp>
      <p:pic>
        <p:nvPicPr>
          <p:cNvPr descr="Icon&#10;&#10;Description automatically generated" id="173" name="Google Shape;173;p40"/>
          <p:cNvPicPr preferRelativeResize="0"/>
          <p:nvPr/>
        </p:nvPicPr>
        <p:blipFill rotWithShape="1">
          <a:blip r:embed="rId4">
            <a:alphaModFix/>
          </a:blip>
          <a:srcRect b="5453" l="8127" r="24587" t="-5453"/>
          <a:stretch/>
        </p:blipFill>
        <p:spPr>
          <a:xfrm>
            <a:off x="460702" y="1856190"/>
            <a:ext cx="1678111" cy="2490133"/>
          </a:xfrm>
          <a:custGeom>
            <a:rect b="b" l="l" r="r" t="t"/>
            <a:pathLst>
              <a:path extrusionOk="0" h="5155075" w="3469436">
                <a:moveTo>
                  <a:pt x="0" y="5143500"/>
                </a:moveTo>
                <a:lnTo>
                  <a:pt x="1183466" y="1"/>
                </a:lnTo>
                <a:lnTo>
                  <a:pt x="3460649" y="0"/>
                </a:lnTo>
                <a:cubicBezTo>
                  <a:pt x="3459700" y="1716429"/>
                  <a:pt x="3470325" y="3438646"/>
                  <a:pt x="3469376" y="5155075"/>
                </a:cubicBezTo>
                <a:lnTo>
                  <a:pt x="0" y="5143500"/>
                </a:lnTo>
                <a:close/>
              </a:path>
            </a:pathLst>
          </a:custGeom>
          <a:noFill/>
          <a:ln>
            <a:noFill/>
          </a:ln>
        </p:spPr>
      </p:pic>
      <p:pic>
        <p:nvPicPr>
          <p:cNvPr descr="Logo, icon&#10;&#10;Description automatically generated" id="174" name="Google Shape;174;p40"/>
          <p:cNvPicPr preferRelativeResize="0"/>
          <p:nvPr/>
        </p:nvPicPr>
        <p:blipFill rotWithShape="1">
          <a:blip r:embed="rId5">
            <a:alphaModFix/>
          </a:blip>
          <a:srcRect b="0" l="0" r="0" t="0"/>
          <a:stretch/>
        </p:blipFill>
        <p:spPr>
          <a:xfrm>
            <a:off x="3428107" y="2079842"/>
            <a:ext cx="1450548" cy="2266481"/>
          </a:xfrm>
          <a:prstGeom prst="rect">
            <a:avLst/>
          </a:prstGeom>
          <a:noFill/>
          <a:ln>
            <a:noFill/>
          </a:ln>
        </p:spPr>
      </p:pic>
      <p:pic>
        <p:nvPicPr>
          <p:cNvPr descr="Icon&#10;&#10;Description automatically generated" id="175" name="Google Shape;175;p40"/>
          <p:cNvPicPr preferRelativeResize="0"/>
          <p:nvPr/>
        </p:nvPicPr>
        <p:blipFill rotWithShape="1">
          <a:blip r:embed="rId4">
            <a:alphaModFix/>
          </a:blip>
          <a:srcRect b="5453" l="8127" r="24587" t="-5453"/>
          <a:stretch/>
        </p:blipFill>
        <p:spPr>
          <a:xfrm>
            <a:off x="5723066" y="1729472"/>
            <a:ext cx="1613437" cy="2394165"/>
          </a:xfrm>
          <a:custGeom>
            <a:rect b="b" l="l" r="r" t="t"/>
            <a:pathLst>
              <a:path extrusionOk="0" h="5155075" w="3469436">
                <a:moveTo>
                  <a:pt x="0" y="5143500"/>
                </a:moveTo>
                <a:lnTo>
                  <a:pt x="1183466" y="1"/>
                </a:lnTo>
                <a:lnTo>
                  <a:pt x="3460649" y="0"/>
                </a:lnTo>
                <a:cubicBezTo>
                  <a:pt x="3459700" y="1716429"/>
                  <a:pt x="3470325" y="3438646"/>
                  <a:pt x="3469376" y="5155075"/>
                </a:cubicBezTo>
                <a:lnTo>
                  <a:pt x="0" y="5143500"/>
                </a:lnTo>
                <a:close/>
              </a:path>
            </a:pathLst>
          </a:custGeom>
          <a:noFill/>
          <a:ln>
            <a:noFill/>
          </a:ln>
        </p:spPr>
      </p:pic>
      <p:pic>
        <p:nvPicPr>
          <p:cNvPr descr="Logo, icon&#10;&#10;Description automatically generated" id="176" name="Google Shape;176;p40"/>
          <p:cNvPicPr preferRelativeResize="0"/>
          <p:nvPr/>
        </p:nvPicPr>
        <p:blipFill rotWithShape="1">
          <a:blip r:embed="rId5">
            <a:alphaModFix/>
          </a:blip>
          <a:srcRect b="0" l="0" r="0" t="0"/>
          <a:stretch/>
        </p:blipFill>
        <p:spPr>
          <a:xfrm>
            <a:off x="6623546" y="1994450"/>
            <a:ext cx="1515191" cy="2367487"/>
          </a:xfrm>
          <a:prstGeom prst="rect">
            <a:avLst/>
          </a:prstGeom>
          <a:noFill/>
          <a:ln>
            <a:noFill/>
          </a:ln>
        </p:spPr>
      </p:pic>
      <p:sp>
        <p:nvSpPr>
          <p:cNvPr id="177" name="Google Shape;177;p40"/>
          <p:cNvSpPr txBox="1"/>
          <p:nvPr/>
        </p:nvSpPr>
        <p:spPr>
          <a:xfrm>
            <a:off x="0" y="4362847"/>
            <a:ext cx="2806840" cy="1847044"/>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None/>
            </a:pPr>
            <a:r>
              <a:rPr b="1" i="0" lang="en-GB" sz="1867" u="none" cap="none" strike="noStrike">
                <a:solidFill>
                  <a:srgbClr val="000000"/>
                </a:solidFill>
                <a:latin typeface="Arial"/>
                <a:ea typeface="Arial"/>
                <a:cs typeface="Arial"/>
                <a:sym typeface="Arial"/>
              </a:rPr>
              <a:t>Green</a:t>
            </a:r>
            <a:endParaRPr b="0" i="0" sz="186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867" u="none" cap="none" strike="noStrike">
              <a:solidFill>
                <a:srgbClr val="000000"/>
              </a:solidFill>
              <a:latin typeface="Arial"/>
              <a:ea typeface="Arial"/>
              <a:cs typeface="Arial"/>
              <a:sym typeface="Arial"/>
            </a:endParaRPr>
          </a:p>
          <a:p>
            <a:pPr indent="-380990" lvl="0" marL="380990" marR="0" rtl="0" algn="l">
              <a:lnSpc>
                <a:spcPct val="100000"/>
              </a:lnSpc>
              <a:spcBef>
                <a:spcPts val="0"/>
              </a:spcBef>
              <a:spcAft>
                <a:spcPts val="0"/>
              </a:spcAft>
              <a:buClr>
                <a:srgbClr val="000000"/>
              </a:buClr>
              <a:buSzPts val="1867"/>
              <a:buFont typeface="Arial"/>
              <a:buChar char="•"/>
            </a:pPr>
            <a:r>
              <a:rPr b="0" i="0" lang="en-GB" sz="1867" u="none" cap="none" strike="noStrike">
                <a:solidFill>
                  <a:srgbClr val="000000"/>
                </a:solidFill>
                <a:latin typeface="Arial"/>
                <a:ea typeface="Arial"/>
                <a:cs typeface="Arial"/>
                <a:sym typeface="Arial"/>
              </a:rPr>
              <a:t>Self Archiving</a:t>
            </a:r>
            <a:endParaRPr/>
          </a:p>
          <a:p>
            <a:pPr indent="-380990" lvl="0" marL="380990" marR="0" rtl="0" algn="l">
              <a:lnSpc>
                <a:spcPct val="100000"/>
              </a:lnSpc>
              <a:spcBef>
                <a:spcPts val="0"/>
              </a:spcBef>
              <a:spcAft>
                <a:spcPts val="0"/>
              </a:spcAft>
              <a:buClr>
                <a:srgbClr val="000000"/>
              </a:buClr>
              <a:buSzPts val="1867"/>
              <a:buFont typeface="Arial"/>
              <a:buChar char="•"/>
            </a:pPr>
            <a:r>
              <a:rPr b="0" i="0" lang="en-GB" sz="1867" u="none" cap="none" strike="noStrike">
                <a:solidFill>
                  <a:srgbClr val="000000"/>
                </a:solidFill>
                <a:latin typeface="Arial"/>
                <a:ea typeface="Arial"/>
                <a:cs typeface="Arial"/>
                <a:sym typeface="Arial"/>
              </a:rPr>
              <a:t>Upload to Repository</a:t>
            </a:r>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78" name="Google Shape;178;p40"/>
          <p:cNvSpPr txBox="1"/>
          <p:nvPr/>
        </p:nvSpPr>
        <p:spPr>
          <a:xfrm>
            <a:off x="2920152" y="4360276"/>
            <a:ext cx="2473881" cy="1272400"/>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None/>
            </a:pPr>
            <a:r>
              <a:rPr b="1" i="0" lang="en-GB" sz="1867" u="none" cap="none" strike="noStrike">
                <a:solidFill>
                  <a:srgbClr val="000000"/>
                </a:solidFill>
                <a:latin typeface="Arial"/>
                <a:ea typeface="Arial"/>
                <a:cs typeface="Arial"/>
                <a:sym typeface="Arial"/>
              </a:rPr>
              <a:t>Gold</a:t>
            </a:r>
            <a:endParaRPr b="1" i="0" sz="186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867" u="none" cap="none" strike="noStrike">
              <a:solidFill>
                <a:srgbClr val="000000"/>
              </a:solidFill>
              <a:latin typeface="Arial"/>
              <a:ea typeface="Arial"/>
              <a:cs typeface="Arial"/>
              <a:sym typeface="Arial"/>
            </a:endParaRPr>
          </a:p>
          <a:p>
            <a:pPr indent="-380990" lvl="0" marL="380990" marR="0" rtl="0" algn="l">
              <a:lnSpc>
                <a:spcPct val="100000"/>
              </a:lnSpc>
              <a:spcBef>
                <a:spcPts val="0"/>
              </a:spcBef>
              <a:spcAft>
                <a:spcPts val="0"/>
              </a:spcAft>
              <a:buClr>
                <a:srgbClr val="000000"/>
              </a:buClr>
              <a:buSzPts val="1867"/>
              <a:buFont typeface="Arial"/>
              <a:buChar char="•"/>
            </a:pPr>
            <a:r>
              <a:rPr b="0" i="0" lang="en-GB" sz="1867" u="none" cap="none" strike="noStrike">
                <a:solidFill>
                  <a:srgbClr val="000000"/>
                </a:solidFill>
                <a:latin typeface="Arial"/>
                <a:ea typeface="Arial"/>
                <a:cs typeface="Arial"/>
                <a:sym typeface="Arial"/>
              </a:rPr>
              <a:t>Paid</a:t>
            </a:r>
            <a:endParaRPr/>
          </a:p>
          <a:p>
            <a:pPr indent="-380990" lvl="0" marL="380990" marR="0" rtl="0" algn="l">
              <a:lnSpc>
                <a:spcPct val="100000"/>
              </a:lnSpc>
              <a:spcBef>
                <a:spcPts val="0"/>
              </a:spcBef>
              <a:spcAft>
                <a:spcPts val="0"/>
              </a:spcAft>
              <a:buClr>
                <a:srgbClr val="000000"/>
              </a:buClr>
              <a:buSzPts val="1867"/>
              <a:buFont typeface="Arial"/>
              <a:buChar char="•"/>
            </a:pPr>
            <a:r>
              <a:rPr b="0" i="0" lang="en-GB" sz="1867" u="none" cap="none" strike="noStrike">
                <a:solidFill>
                  <a:srgbClr val="000000"/>
                </a:solidFill>
                <a:latin typeface="Arial"/>
                <a:ea typeface="Arial"/>
                <a:cs typeface="Arial"/>
                <a:sym typeface="Arial"/>
              </a:rPr>
              <a:t>Apply for funding</a:t>
            </a:r>
            <a:endParaRPr/>
          </a:p>
        </p:txBody>
      </p:sp>
      <p:sp>
        <p:nvSpPr>
          <p:cNvPr id="179" name="Google Shape;179;p40"/>
          <p:cNvSpPr txBox="1"/>
          <p:nvPr/>
        </p:nvSpPr>
        <p:spPr>
          <a:xfrm>
            <a:off x="5308243" y="4360275"/>
            <a:ext cx="3340348" cy="1272400"/>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None/>
            </a:pPr>
            <a:r>
              <a:rPr b="1" i="0" lang="en-GB" sz="1867" u="none" cap="none" strike="noStrike">
                <a:solidFill>
                  <a:srgbClr val="000000"/>
                </a:solidFill>
                <a:latin typeface="Arial"/>
                <a:ea typeface="Arial"/>
                <a:cs typeface="Arial"/>
                <a:sym typeface="Arial"/>
              </a:rPr>
              <a:t>Hybrid</a:t>
            </a:r>
            <a:endParaRPr b="1" i="0" sz="186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867" u="none" cap="none" strike="noStrike">
              <a:solidFill>
                <a:srgbClr val="000000"/>
              </a:solidFill>
              <a:latin typeface="Arial"/>
              <a:ea typeface="Arial"/>
              <a:cs typeface="Arial"/>
              <a:sym typeface="Arial"/>
            </a:endParaRPr>
          </a:p>
          <a:p>
            <a:pPr indent="-380990" lvl="0" marL="380990" marR="0" rtl="0" algn="l">
              <a:lnSpc>
                <a:spcPct val="100000"/>
              </a:lnSpc>
              <a:spcBef>
                <a:spcPts val="0"/>
              </a:spcBef>
              <a:spcAft>
                <a:spcPts val="0"/>
              </a:spcAft>
              <a:buClr>
                <a:srgbClr val="000000"/>
              </a:buClr>
              <a:buSzPts val="1867"/>
              <a:buFont typeface="Arial"/>
              <a:buChar char="•"/>
            </a:pPr>
            <a:r>
              <a:rPr b="0" i="0" lang="en-GB" sz="1867" u="none" cap="none" strike="noStrike">
                <a:solidFill>
                  <a:srgbClr val="000000"/>
                </a:solidFill>
                <a:latin typeface="Arial"/>
                <a:ea typeface="Arial"/>
                <a:cs typeface="Arial"/>
                <a:sym typeface="Arial"/>
              </a:rPr>
              <a:t>Either green or gold</a:t>
            </a:r>
            <a:endParaRPr/>
          </a:p>
          <a:p>
            <a:pPr indent="-380990" lvl="0" marL="380990" marR="0" rtl="0" algn="l">
              <a:lnSpc>
                <a:spcPct val="100000"/>
              </a:lnSpc>
              <a:spcBef>
                <a:spcPts val="0"/>
              </a:spcBef>
              <a:spcAft>
                <a:spcPts val="0"/>
              </a:spcAft>
              <a:buClr>
                <a:srgbClr val="000000"/>
              </a:buClr>
              <a:buSzPts val="1867"/>
              <a:buFont typeface="Arial"/>
              <a:buChar char="•"/>
            </a:pPr>
            <a:r>
              <a:rPr b="0" i="0" lang="en-GB" sz="1867" u="none" cap="none" strike="noStrike">
                <a:solidFill>
                  <a:srgbClr val="000000"/>
                </a:solidFill>
                <a:latin typeface="Arial"/>
                <a:ea typeface="Arial"/>
                <a:cs typeface="Arial"/>
                <a:sym typeface="Arial"/>
              </a:rPr>
              <a:t>Read and Publish Deals</a:t>
            </a:r>
            <a:endParaRPr/>
          </a:p>
        </p:txBody>
      </p:sp>
      <p:sp>
        <p:nvSpPr>
          <p:cNvPr id="180" name="Google Shape;180;p40"/>
          <p:cNvSpPr txBox="1"/>
          <p:nvPr/>
        </p:nvSpPr>
        <p:spPr>
          <a:xfrm>
            <a:off x="8906482" y="4354130"/>
            <a:ext cx="2455447" cy="1559722"/>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None/>
            </a:pPr>
            <a:r>
              <a:rPr b="1" i="0" lang="en-GB" sz="1867" u="none" cap="none" strike="noStrike">
                <a:solidFill>
                  <a:srgbClr val="000000"/>
                </a:solidFill>
                <a:latin typeface="Arial"/>
                <a:ea typeface="Arial"/>
                <a:cs typeface="Arial"/>
                <a:sym typeface="Arial"/>
              </a:rPr>
              <a:t>Diamond</a:t>
            </a:r>
            <a:endParaRPr b="0" i="0" sz="186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867" u="none" cap="none" strike="noStrike">
              <a:solidFill>
                <a:srgbClr val="000000"/>
              </a:solidFill>
              <a:latin typeface="Arial"/>
              <a:ea typeface="Arial"/>
              <a:cs typeface="Arial"/>
              <a:sym typeface="Arial"/>
            </a:endParaRPr>
          </a:p>
          <a:p>
            <a:pPr indent="-380990" lvl="0" marL="380990" marR="0" rtl="0" algn="l">
              <a:lnSpc>
                <a:spcPct val="100000"/>
              </a:lnSpc>
              <a:spcBef>
                <a:spcPts val="0"/>
              </a:spcBef>
              <a:spcAft>
                <a:spcPts val="0"/>
              </a:spcAft>
              <a:buClr>
                <a:srgbClr val="000000"/>
              </a:buClr>
              <a:buSzPts val="1867"/>
              <a:buFont typeface="Arial"/>
              <a:buChar char="•"/>
            </a:pPr>
            <a:r>
              <a:rPr b="0" i="0" lang="en-GB" sz="1867" u="none" cap="none" strike="noStrike">
                <a:solidFill>
                  <a:srgbClr val="000000"/>
                </a:solidFill>
                <a:latin typeface="Arial"/>
                <a:ea typeface="Arial"/>
                <a:cs typeface="Arial"/>
                <a:sym typeface="Arial"/>
              </a:rPr>
              <a:t>Free to publish</a:t>
            </a:r>
            <a:endParaRPr/>
          </a:p>
          <a:p>
            <a:pPr indent="-380990" lvl="0" marL="380990" marR="0" rtl="0" algn="l">
              <a:lnSpc>
                <a:spcPct val="100000"/>
              </a:lnSpc>
              <a:spcBef>
                <a:spcPts val="0"/>
              </a:spcBef>
              <a:spcAft>
                <a:spcPts val="0"/>
              </a:spcAft>
              <a:buClr>
                <a:srgbClr val="000000"/>
              </a:buClr>
              <a:buSzPts val="1867"/>
              <a:buFont typeface="Arial"/>
              <a:buChar char="•"/>
            </a:pPr>
            <a:r>
              <a:rPr b="0" i="0" lang="en-GB" sz="1867" u="none" cap="none" strike="noStrike">
                <a:solidFill>
                  <a:srgbClr val="000000"/>
                </a:solidFill>
                <a:latin typeface="Arial"/>
                <a:ea typeface="Arial"/>
                <a:cs typeface="Arial"/>
                <a:sym typeface="Arial"/>
              </a:rPr>
              <a:t>Free to read</a:t>
            </a:r>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1"/>
          <p:cNvSpPr txBox="1"/>
          <p:nvPr>
            <p:ph type="title"/>
          </p:nvPr>
        </p:nvSpPr>
        <p:spPr>
          <a:xfrm>
            <a:off x="494400" y="243523"/>
            <a:ext cx="9074265" cy="1468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latin typeface="Rockwell"/>
                <a:ea typeface="Rockwell"/>
                <a:cs typeface="Rockwell"/>
                <a:sym typeface="Rockwell"/>
              </a:rPr>
              <a:t>Green Open Access - Introduction</a:t>
            </a:r>
            <a:endParaRPr/>
          </a:p>
        </p:txBody>
      </p:sp>
      <p:sp>
        <p:nvSpPr>
          <p:cNvPr id="186" name="Google Shape;186;p41"/>
          <p:cNvSpPr txBox="1"/>
          <p:nvPr>
            <p:ph idx="1" type="body"/>
          </p:nvPr>
        </p:nvSpPr>
        <p:spPr>
          <a:xfrm>
            <a:off x="580432" y="1800648"/>
            <a:ext cx="7565432" cy="3336000"/>
          </a:xfrm>
          <a:prstGeom prst="rect">
            <a:avLst/>
          </a:prstGeom>
          <a:noFill/>
          <a:ln>
            <a:noFill/>
          </a:ln>
        </p:spPr>
        <p:txBody>
          <a:bodyPr anchorCtr="0" anchor="t" bIns="60950" lIns="121900" spcFirstLastPara="1" rIns="121900" wrap="square" tIns="60950">
            <a:normAutofit/>
          </a:bodyPr>
          <a:lstStyle/>
          <a:p>
            <a:pPr indent="-406400" lvl="0" marL="457200" rtl="0" algn="l">
              <a:lnSpc>
                <a:spcPct val="100000"/>
              </a:lnSpc>
              <a:spcBef>
                <a:spcPts val="1333"/>
              </a:spcBef>
              <a:spcAft>
                <a:spcPts val="0"/>
              </a:spcAft>
              <a:buSzPts val="2800"/>
              <a:buFont typeface="Arial"/>
              <a:buChar char="•"/>
            </a:pPr>
            <a:r>
              <a:rPr lang="en-GB">
                <a:latin typeface="Arial"/>
                <a:ea typeface="Arial"/>
                <a:cs typeface="Arial"/>
                <a:sym typeface="Arial"/>
              </a:rPr>
              <a:t>Uploading an earlier draft (Accepted Manuscript) to a research repository</a:t>
            </a:r>
            <a:endParaRPr/>
          </a:p>
          <a:p>
            <a:pPr indent="-406400" lvl="0" marL="457200" rtl="0" algn="l">
              <a:lnSpc>
                <a:spcPct val="100000"/>
              </a:lnSpc>
              <a:spcBef>
                <a:spcPts val="1333"/>
              </a:spcBef>
              <a:spcAft>
                <a:spcPts val="0"/>
              </a:spcAft>
              <a:buSzPts val="2800"/>
              <a:buFont typeface="Arial"/>
              <a:buChar char="•"/>
            </a:pPr>
            <a:r>
              <a:rPr lang="en-GB">
                <a:latin typeface="Arial"/>
                <a:ea typeface="Arial"/>
                <a:cs typeface="Arial"/>
                <a:sym typeface="Arial"/>
              </a:rPr>
              <a:t>Final version on publisher website</a:t>
            </a:r>
            <a:endParaRPr/>
          </a:p>
          <a:p>
            <a:pPr indent="-406400" lvl="0" marL="457200" rtl="0" algn="l">
              <a:lnSpc>
                <a:spcPct val="100000"/>
              </a:lnSpc>
              <a:spcBef>
                <a:spcPts val="1333"/>
              </a:spcBef>
              <a:spcAft>
                <a:spcPts val="0"/>
              </a:spcAft>
              <a:buSzPts val="2800"/>
              <a:buFont typeface="Arial"/>
              <a:buChar char="•"/>
            </a:pPr>
            <a:r>
              <a:rPr lang="en-GB">
                <a:latin typeface="Arial"/>
                <a:ea typeface="Arial"/>
                <a:cs typeface="Arial"/>
                <a:sym typeface="Arial"/>
              </a:rPr>
              <a:t>Publishers often require embargoes</a:t>
            </a:r>
            <a:endParaRPr>
              <a:latin typeface="Arial"/>
              <a:ea typeface="Arial"/>
              <a:cs typeface="Arial"/>
              <a:sym typeface="Arial"/>
            </a:endParaRPr>
          </a:p>
          <a:p>
            <a:pPr indent="-406400" lvl="0" marL="457200" rtl="0" algn="l">
              <a:lnSpc>
                <a:spcPct val="100000"/>
              </a:lnSpc>
              <a:spcBef>
                <a:spcPts val="1333"/>
              </a:spcBef>
              <a:spcAft>
                <a:spcPts val="0"/>
              </a:spcAft>
              <a:buSzPts val="2800"/>
              <a:buFont typeface="Arial"/>
              <a:buChar char="•"/>
            </a:pPr>
            <a:r>
              <a:rPr lang="en-GB"/>
              <a:t>Many funders no longer permit embargoes</a:t>
            </a:r>
            <a:endParaRPr/>
          </a:p>
        </p:txBody>
      </p:sp>
      <p:pic>
        <p:nvPicPr>
          <p:cNvPr descr="Icon&#10;&#10;Description automatically generated" id="187" name="Google Shape;187;p41"/>
          <p:cNvPicPr preferRelativeResize="0"/>
          <p:nvPr>
            <p:ph idx="2" type="pic"/>
          </p:nvPr>
        </p:nvPicPr>
        <p:blipFill rotWithShape="1">
          <a:blip r:embed="rId3">
            <a:alphaModFix/>
          </a:blip>
          <a:srcRect b="5453" l="8127" r="24587" t="-5453"/>
          <a:stretch/>
        </p:blipFill>
        <p:spPr>
          <a:xfrm>
            <a:off x="8557195" y="1319387"/>
            <a:ext cx="2624636" cy="3894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2"/>
          <p:cNvSpPr txBox="1"/>
          <p:nvPr>
            <p:ph type="title"/>
          </p:nvPr>
        </p:nvSpPr>
        <p:spPr>
          <a:xfrm>
            <a:off x="525124" y="347991"/>
            <a:ext cx="10786627" cy="1468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latin typeface="Rockwell"/>
                <a:ea typeface="Rockwell"/>
                <a:cs typeface="Rockwell"/>
                <a:sym typeface="Rockwell"/>
              </a:rPr>
              <a:t>Green Open Access – Rights Retention</a:t>
            </a:r>
            <a:endParaRPr/>
          </a:p>
          <a:p>
            <a:pPr indent="0" lvl="0" marL="0" rtl="0" algn="l">
              <a:lnSpc>
                <a:spcPct val="90000"/>
              </a:lnSpc>
              <a:spcBef>
                <a:spcPts val="0"/>
              </a:spcBef>
              <a:spcAft>
                <a:spcPts val="0"/>
              </a:spcAft>
              <a:buSzPts val="4400"/>
              <a:buNone/>
            </a:pPr>
            <a:r>
              <a:t/>
            </a:r>
            <a:endParaRPr>
              <a:latin typeface="Rockwell"/>
              <a:ea typeface="Rockwell"/>
              <a:cs typeface="Rockwell"/>
              <a:sym typeface="Rockwell"/>
            </a:endParaRPr>
          </a:p>
        </p:txBody>
      </p:sp>
      <p:sp>
        <p:nvSpPr>
          <p:cNvPr id="193" name="Google Shape;193;p42"/>
          <p:cNvSpPr txBox="1"/>
          <p:nvPr>
            <p:ph idx="1" type="body"/>
          </p:nvPr>
        </p:nvSpPr>
        <p:spPr>
          <a:xfrm>
            <a:off x="525125" y="1818305"/>
            <a:ext cx="8266243" cy="3803811"/>
          </a:xfrm>
          <a:prstGeom prst="rect">
            <a:avLst/>
          </a:prstGeom>
          <a:noFill/>
          <a:ln>
            <a:noFill/>
          </a:ln>
        </p:spPr>
        <p:txBody>
          <a:bodyPr anchorCtr="0" anchor="t" bIns="60950" lIns="121900" spcFirstLastPara="1" rIns="121900" wrap="square" tIns="60950">
            <a:normAutofit fontScale="92500" lnSpcReduction="10000"/>
          </a:bodyPr>
          <a:lstStyle/>
          <a:p>
            <a:pPr indent="-406400" lvl="0" marL="457200" rtl="0" algn="l">
              <a:lnSpc>
                <a:spcPct val="90000"/>
              </a:lnSpc>
              <a:spcBef>
                <a:spcPts val="1000"/>
              </a:spcBef>
              <a:spcAft>
                <a:spcPts val="0"/>
              </a:spcAft>
              <a:buSzPct val="108108"/>
              <a:buFont typeface="Arial"/>
              <a:buChar char="•"/>
            </a:pPr>
            <a:r>
              <a:rPr lang="en-GB">
                <a:latin typeface="Trebuchet MS"/>
                <a:ea typeface="Trebuchet MS"/>
                <a:cs typeface="Trebuchet MS"/>
                <a:sym typeface="Trebuchet MS"/>
              </a:rPr>
              <a:t>Some Funders</a:t>
            </a:r>
            <a:r>
              <a:rPr b="0" i="0" lang="en-GB" u="none" strike="noStrike">
                <a:latin typeface="Trebuchet MS"/>
                <a:ea typeface="Trebuchet MS"/>
                <a:cs typeface="Trebuchet MS"/>
                <a:sym typeface="Trebuchet MS"/>
              </a:rPr>
              <a:t> require authors to state in their submissions to journals that they:</a:t>
            </a:r>
            <a:r>
              <a:rPr b="0" i="0" lang="en-GB">
                <a:latin typeface="Trebuchet MS"/>
                <a:ea typeface="Trebuchet MS"/>
                <a:cs typeface="Trebuchet MS"/>
                <a:sym typeface="Trebuchet MS"/>
              </a:rPr>
              <a:t>​</a:t>
            </a:r>
            <a:endParaRPr/>
          </a:p>
          <a:p>
            <a:pPr indent="-381000" lvl="1" marL="914400" rtl="0" algn="l">
              <a:lnSpc>
                <a:spcPct val="90000"/>
              </a:lnSpc>
              <a:spcBef>
                <a:spcPts val="1300"/>
              </a:spcBef>
              <a:spcAft>
                <a:spcPts val="0"/>
              </a:spcAft>
              <a:buSzPct val="108108"/>
              <a:buFont typeface="Arial"/>
              <a:buChar char="•"/>
            </a:pPr>
            <a:r>
              <a:rPr b="0" i="0" lang="en-GB" u="none" strike="noStrike">
                <a:latin typeface="Trebuchet MS"/>
                <a:ea typeface="Trebuchet MS"/>
                <a:cs typeface="Trebuchet MS"/>
                <a:sym typeface="Trebuchet MS"/>
              </a:rPr>
              <a:t>retain the right to publish their accepted manuscript </a:t>
            </a:r>
            <a:r>
              <a:rPr b="0" i="0" lang="en-GB">
                <a:latin typeface="Trebuchet MS"/>
                <a:ea typeface="Trebuchet MS"/>
                <a:cs typeface="Trebuchet MS"/>
                <a:sym typeface="Trebuchet MS"/>
              </a:rPr>
              <a:t>​</a:t>
            </a:r>
            <a:endParaRPr b="0" i="0">
              <a:latin typeface="Arial"/>
              <a:ea typeface="Arial"/>
              <a:cs typeface="Arial"/>
              <a:sym typeface="Arial"/>
            </a:endParaRPr>
          </a:p>
          <a:p>
            <a:pPr indent="-381000" lvl="1" marL="914400" rtl="0" algn="l">
              <a:lnSpc>
                <a:spcPct val="90000"/>
              </a:lnSpc>
              <a:spcBef>
                <a:spcPts val="1300"/>
              </a:spcBef>
              <a:spcAft>
                <a:spcPts val="0"/>
              </a:spcAft>
              <a:buSzPct val="108108"/>
              <a:buFont typeface="Arial"/>
              <a:buChar char="•"/>
            </a:pPr>
            <a:r>
              <a:rPr b="0" i="0" lang="en-GB" u="none" strike="noStrike">
                <a:latin typeface="Trebuchet MS"/>
                <a:ea typeface="Trebuchet MS"/>
                <a:cs typeface="Trebuchet MS"/>
                <a:sym typeface="Trebuchet MS"/>
              </a:rPr>
              <a:t>with a creative commons licence </a:t>
            </a:r>
            <a:r>
              <a:rPr b="0" i="0" lang="en-GB">
                <a:latin typeface="Trebuchet MS"/>
                <a:ea typeface="Trebuchet MS"/>
                <a:cs typeface="Trebuchet MS"/>
                <a:sym typeface="Trebuchet MS"/>
              </a:rPr>
              <a:t>​</a:t>
            </a:r>
            <a:endParaRPr b="0" i="0">
              <a:latin typeface="Arial"/>
              <a:ea typeface="Arial"/>
              <a:cs typeface="Arial"/>
              <a:sym typeface="Arial"/>
            </a:endParaRPr>
          </a:p>
          <a:p>
            <a:pPr indent="-381000" lvl="1" marL="914400" rtl="0" algn="l">
              <a:lnSpc>
                <a:spcPct val="90000"/>
              </a:lnSpc>
              <a:spcBef>
                <a:spcPts val="1300"/>
              </a:spcBef>
              <a:spcAft>
                <a:spcPts val="0"/>
              </a:spcAft>
              <a:buSzPct val="108108"/>
              <a:buFont typeface="Arial"/>
              <a:buChar char="•"/>
            </a:pPr>
            <a:r>
              <a:rPr b="0" i="0" lang="en-GB" u="none" strike="noStrike">
                <a:latin typeface="Trebuchet MS"/>
                <a:ea typeface="Trebuchet MS"/>
                <a:cs typeface="Trebuchet MS"/>
                <a:sym typeface="Trebuchet MS"/>
              </a:rPr>
              <a:t>and no embargo</a:t>
            </a:r>
            <a:r>
              <a:rPr b="0" i="0" lang="en-GB">
                <a:latin typeface="Trebuchet MS"/>
                <a:ea typeface="Trebuchet MS"/>
                <a:cs typeface="Trebuchet MS"/>
                <a:sym typeface="Trebuchet MS"/>
              </a:rPr>
              <a:t>​</a:t>
            </a:r>
            <a:endParaRPr/>
          </a:p>
          <a:p>
            <a:pPr indent="-406400" lvl="0" marL="457200" rtl="0" algn="l">
              <a:lnSpc>
                <a:spcPct val="90000"/>
              </a:lnSpc>
              <a:spcBef>
                <a:spcPts val="1800"/>
              </a:spcBef>
              <a:spcAft>
                <a:spcPts val="0"/>
              </a:spcAft>
              <a:buSzPct val="108108"/>
              <a:buFont typeface="Arial"/>
              <a:buChar char="•"/>
            </a:pPr>
            <a:r>
              <a:rPr b="0" i="0" lang="en-GB" u="none" strike="noStrike">
                <a:latin typeface="Trebuchet MS"/>
                <a:ea typeface="Trebuchet MS"/>
                <a:cs typeface="Trebuchet MS"/>
                <a:sym typeface="Trebuchet MS"/>
              </a:rPr>
              <a:t>Some </a:t>
            </a:r>
            <a:r>
              <a:rPr lang="en-GB">
                <a:latin typeface="Trebuchet MS"/>
                <a:ea typeface="Trebuchet MS"/>
                <a:cs typeface="Trebuchet MS"/>
                <a:sym typeface="Trebuchet MS"/>
              </a:rPr>
              <a:t>p</a:t>
            </a:r>
            <a:r>
              <a:rPr b="0" i="0" lang="en-GB" u="none" strike="noStrike">
                <a:latin typeface="Trebuchet MS"/>
                <a:ea typeface="Trebuchet MS"/>
                <a:cs typeface="Trebuchet MS"/>
                <a:sym typeface="Trebuchet MS"/>
              </a:rPr>
              <a:t>ublishers are giving misleading information</a:t>
            </a:r>
            <a:endParaRPr/>
          </a:p>
          <a:p>
            <a:pPr indent="-406400" lvl="0" marL="457200" rtl="0" algn="l">
              <a:lnSpc>
                <a:spcPct val="90000"/>
              </a:lnSpc>
              <a:spcBef>
                <a:spcPts val="1800"/>
              </a:spcBef>
              <a:spcAft>
                <a:spcPts val="800"/>
              </a:spcAft>
              <a:buSzPct val="108108"/>
              <a:buFont typeface="Arial"/>
              <a:buChar char="•"/>
            </a:pPr>
            <a:r>
              <a:rPr lang="en-GB">
                <a:latin typeface="Trebuchet MS"/>
                <a:ea typeface="Trebuchet MS"/>
                <a:cs typeface="Trebuchet MS"/>
                <a:sym typeface="Trebuchet MS"/>
              </a:rPr>
              <a:t>Don’t sign something that prevents you from depositing your work</a:t>
            </a:r>
            <a:endParaRPr b="0" i="0">
              <a:latin typeface="Arial"/>
              <a:ea typeface="Arial"/>
              <a:cs typeface="Arial"/>
              <a:sym typeface="Arial"/>
            </a:endParaRPr>
          </a:p>
        </p:txBody>
      </p:sp>
      <p:pic>
        <p:nvPicPr>
          <p:cNvPr descr="Icon&#10;&#10;Description automatically generated" id="194" name="Google Shape;194;p42"/>
          <p:cNvPicPr preferRelativeResize="0"/>
          <p:nvPr>
            <p:ph idx="2" type="pic"/>
          </p:nvPr>
        </p:nvPicPr>
        <p:blipFill rotWithShape="1">
          <a:blip r:embed="rId3">
            <a:alphaModFix/>
          </a:blip>
          <a:srcRect b="5453" l="8127" r="24587" t="-5453"/>
          <a:stretch/>
        </p:blipFill>
        <p:spPr>
          <a:xfrm>
            <a:off x="8557195" y="1319387"/>
            <a:ext cx="2624636" cy="3894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3"/>
          <p:cNvSpPr txBox="1"/>
          <p:nvPr>
            <p:ph type="title"/>
          </p:nvPr>
        </p:nvSpPr>
        <p:spPr>
          <a:xfrm>
            <a:off x="494400" y="365125"/>
            <a:ext cx="112032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latin typeface="Rockwell"/>
                <a:ea typeface="Rockwell"/>
                <a:cs typeface="Rockwell"/>
                <a:sym typeface="Rockwell"/>
              </a:rPr>
              <a:t>How do you make your papers Green Open Access?​</a:t>
            </a:r>
            <a:endParaRPr/>
          </a:p>
        </p:txBody>
      </p:sp>
      <p:sp>
        <p:nvSpPr>
          <p:cNvPr id="200" name="Google Shape;200;p43"/>
          <p:cNvSpPr txBox="1"/>
          <p:nvPr>
            <p:ph idx="1" type="body"/>
          </p:nvPr>
        </p:nvSpPr>
        <p:spPr>
          <a:xfrm>
            <a:off x="494400" y="2404745"/>
            <a:ext cx="6839653" cy="3121736"/>
          </a:xfrm>
          <a:prstGeom prst="rect">
            <a:avLst/>
          </a:prstGeom>
          <a:noFill/>
          <a:ln>
            <a:noFill/>
          </a:ln>
        </p:spPr>
        <p:txBody>
          <a:bodyPr anchorCtr="0" anchor="t" bIns="60950" lIns="121900" spcFirstLastPara="1" rIns="121900" wrap="square" tIns="60950">
            <a:normAutofit/>
          </a:bodyPr>
          <a:lstStyle/>
          <a:p>
            <a:pPr indent="0" lvl="0" marL="0" rtl="0" algn="l">
              <a:lnSpc>
                <a:spcPct val="90000"/>
              </a:lnSpc>
              <a:spcBef>
                <a:spcPts val="1000"/>
              </a:spcBef>
              <a:spcAft>
                <a:spcPts val="0"/>
              </a:spcAft>
              <a:buSzPts val="2800"/>
              <a:buNone/>
            </a:pPr>
            <a:r>
              <a:rPr lang="en-GB">
                <a:latin typeface="Arial"/>
                <a:ea typeface="Arial"/>
                <a:cs typeface="Arial"/>
                <a:sym typeface="Arial"/>
              </a:rPr>
              <a:t>The easiest way to achieve Green Open Access is to deposit your papers in institutional repository​ (e.g. Pure, ORE, ORCA)</a:t>
            </a:r>
            <a:endParaRPr/>
          </a:p>
          <a:p>
            <a:pPr indent="0" lvl="0" marL="0" rtl="0" algn="l">
              <a:lnSpc>
                <a:spcPct val="90000"/>
              </a:lnSpc>
              <a:spcBef>
                <a:spcPts val="1000"/>
              </a:spcBef>
              <a:spcAft>
                <a:spcPts val="0"/>
              </a:spcAft>
              <a:buSzPts val="2800"/>
              <a:buNone/>
            </a:pPr>
            <a:r>
              <a:t/>
            </a:r>
            <a:endParaRPr>
              <a:latin typeface="Arial"/>
              <a:ea typeface="Arial"/>
              <a:cs typeface="Arial"/>
              <a:sym typeface="Arial"/>
            </a:endParaRPr>
          </a:p>
        </p:txBody>
      </p:sp>
      <p:pic>
        <p:nvPicPr>
          <p:cNvPr descr="Image result for pure elsevier&quot;" id="201" name="Google Shape;201;p43"/>
          <p:cNvPicPr preferRelativeResize="0"/>
          <p:nvPr/>
        </p:nvPicPr>
        <p:blipFill rotWithShape="1">
          <a:blip r:embed="rId3">
            <a:alphaModFix/>
          </a:blip>
          <a:srcRect b="0" l="0" r="0" t="0"/>
          <a:stretch/>
        </p:blipFill>
        <p:spPr>
          <a:xfrm>
            <a:off x="7623142" y="2190396"/>
            <a:ext cx="4074457" cy="2302233"/>
          </a:xfrm>
          <a:prstGeom prst="rect">
            <a:avLst/>
          </a:prstGeom>
          <a:solidFill>
            <a:srgbClr val="FFFFFF"/>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4"/>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Gold Open Access</a:t>
            </a:r>
            <a:endParaRPr/>
          </a:p>
        </p:txBody>
      </p:sp>
      <p:sp>
        <p:nvSpPr>
          <p:cNvPr id="207" name="Google Shape;207;p44"/>
          <p:cNvSpPr txBox="1"/>
          <p:nvPr>
            <p:ph idx="1" type="body"/>
          </p:nvPr>
        </p:nvSpPr>
        <p:spPr>
          <a:xfrm>
            <a:off x="494401" y="1825625"/>
            <a:ext cx="7417831" cy="3851275"/>
          </a:xfrm>
          <a:prstGeom prst="rect">
            <a:avLst/>
          </a:prstGeom>
          <a:noFill/>
          <a:ln>
            <a:noFill/>
          </a:ln>
        </p:spPr>
        <p:txBody>
          <a:bodyPr anchorCtr="0" anchor="t" bIns="60950" lIns="121900" spcFirstLastPara="1" rIns="121900" wrap="square" tIns="60950">
            <a:normAutofit/>
          </a:bodyPr>
          <a:lstStyle/>
          <a:p>
            <a:pPr indent="-342900" lvl="0" marL="457200" rtl="0" algn="l">
              <a:lnSpc>
                <a:spcPct val="100000"/>
              </a:lnSpc>
              <a:spcBef>
                <a:spcPts val="1333"/>
              </a:spcBef>
              <a:spcAft>
                <a:spcPts val="0"/>
              </a:spcAft>
              <a:buSzPts val="1800"/>
              <a:buFont typeface="Arial"/>
              <a:buChar char="•"/>
            </a:pPr>
            <a:r>
              <a:rPr lang="en-GB">
                <a:latin typeface="Arial"/>
                <a:ea typeface="Arial"/>
                <a:cs typeface="Arial"/>
                <a:sym typeface="Arial"/>
              </a:rPr>
              <a:t>The funder or the university pays the publisher to make the article open access</a:t>
            </a:r>
            <a:endParaRPr>
              <a:latin typeface="Arial"/>
              <a:ea typeface="Arial"/>
              <a:cs typeface="Arial"/>
              <a:sym typeface="Arial"/>
            </a:endParaRPr>
          </a:p>
          <a:p>
            <a:pPr indent="-342900" lvl="0" marL="457200" rtl="0" algn="l">
              <a:lnSpc>
                <a:spcPct val="100000"/>
              </a:lnSpc>
              <a:spcBef>
                <a:spcPts val="1333"/>
              </a:spcBef>
              <a:spcAft>
                <a:spcPts val="0"/>
              </a:spcAft>
              <a:buSzPts val="1800"/>
              <a:buFont typeface="Arial"/>
              <a:buChar char="•"/>
            </a:pPr>
            <a:r>
              <a:rPr lang="en-GB">
                <a:latin typeface="Arial"/>
                <a:ea typeface="Arial"/>
                <a:cs typeface="Arial"/>
                <a:sym typeface="Arial"/>
              </a:rPr>
              <a:t>Cost is around £2000 per article</a:t>
            </a:r>
            <a:endParaRPr/>
          </a:p>
          <a:p>
            <a:pPr indent="-342900" lvl="0" marL="457200" rtl="0" algn="l">
              <a:lnSpc>
                <a:spcPct val="100000"/>
              </a:lnSpc>
              <a:spcBef>
                <a:spcPts val="1333"/>
              </a:spcBef>
              <a:spcAft>
                <a:spcPts val="0"/>
              </a:spcAft>
              <a:buSzPts val="1800"/>
              <a:buFont typeface="Arial"/>
              <a:buChar char="•"/>
            </a:pPr>
            <a:r>
              <a:rPr lang="en-GB"/>
              <a:t>CC-BY licence</a:t>
            </a:r>
            <a:endParaRPr/>
          </a:p>
          <a:p>
            <a:pPr indent="-342900" lvl="0" marL="457200" rtl="0" algn="l">
              <a:lnSpc>
                <a:spcPct val="100000"/>
              </a:lnSpc>
              <a:spcBef>
                <a:spcPts val="1333"/>
              </a:spcBef>
              <a:spcAft>
                <a:spcPts val="0"/>
              </a:spcAft>
              <a:buSzPts val="1800"/>
              <a:buFont typeface="Arial"/>
              <a:buChar char="•"/>
            </a:pPr>
            <a:r>
              <a:rPr lang="en-GB"/>
              <a:t>Some funders allow CC-BY-ND by special permission</a:t>
            </a:r>
            <a:endParaRPr/>
          </a:p>
        </p:txBody>
      </p:sp>
      <p:pic>
        <p:nvPicPr>
          <p:cNvPr descr="Logo, icon&#10;&#10;Description automatically generated" id="208" name="Google Shape;208;p44"/>
          <p:cNvPicPr preferRelativeResize="0"/>
          <p:nvPr/>
        </p:nvPicPr>
        <p:blipFill rotWithShape="1">
          <a:blip r:embed="rId3">
            <a:alphaModFix/>
          </a:blip>
          <a:srcRect b="0" l="0" r="0" t="0"/>
          <a:stretch/>
        </p:blipFill>
        <p:spPr>
          <a:xfrm>
            <a:off x="8457437" y="1437569"/>
            <a:ext cx="2464815" cy="3851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Gold Open Access Funding</a:t>
            </a:r>
            <a:endParaRPr/>
          </a:p>
        </p:txBody>
      </p:sp>
      <p:pic>
        <p:nvPicPr>
          <p:cNvPr id="214" name="Google Shape;214;p45"/>
          <p:cNvPicPr preferRelativeResize="0"/>
          <p:nvPr>
            <p:ph idx="1" type="body"/>
          </p:nvPr>
        </p:nvPicPr>
        <p:blipFill rotWithShape="1">
          <a:blip r:embed="rId3">
            <a:alphaModFix/>
          </a:blip>
          <a:srcRect b="0" l="0" r="0" t="0"/>
          <a:stretch/>
        </p:blipFill>
        <p:spPr>
          <a:xfrm>
            <a:off x="314960" y="1477328"/>
            <a:ext cx="11201445" cy="1388947"/>
          </a:xfrm>
          <a:prstGeom prst="rect">
            <a:avLst/>
          </a:prstGeom>
          <a:noFill/>
          <a:ln>
            <a:noFill/>
          </a:ln>
        </p:spPr>
      </p:pic>
      <p:sp>
        <p:nvSpPr>
          <p:cNvPr id="215" name="Google Shape;215;p45"/>
          <p:cNvSpPr/>
          <p:nvPr/>
        </p:nvSpPr>
        <p:spPr>
          <a:xfrm>
            <a:off x="314960" y="4200544"/>
            <a:ext cx="10617200" cy="1847044"/>
          </a:xfrm>
          <a:prstGeom prst="rect">
            <a:avLst/>
          </a:prstGeom>
          <a:noFill/>
          <a:ln>
            <a:noFill/>
          </a:ln>
        </p:spPr>
        <p:txBody>
          <a:bodyPr anchorCtr="0" anchor="t" bIns="60950" lIns="121900" spcFirstLastPara="1" rIns="121900" wrap="square" tIns="60950">
            <a:spAutoFit/>
          </a:bodyPr>
          <a:lstStyle/>
          <a:p>
            <a:pPr indent="0" lvl="0" marL="0" marR="0" rtl="0" algn="l">
              <a:lnSpc>
                <a:spcPct val="100000"/>
              </a:lnSpc>
              <a:spcBef>
                <a:spcPts val="0"/>
              </a:spcBef>
              <a:spcAft>
                <a:spcPts val="0"/>
              </a:spcAft>
              <a:buNone/>
            </a:pPr>
            <a:r>
              <a:rPr b="0" i="0" lang="en-GB" sz="1867" u="none" cap="none" strike="noStrike">
                <a:solidFill>
                  <a:srgbClr val="000000"/>
                </a:solidFill>
                <a:latin typeface="Arial"/>
                <a:ea typeface="Arial"/>
                <a:cs typeface="Arial"/>
                <a:sym typeface="Arial"/>
              </a:rPr>
              <a:t>If you are funded by these organisations, your library may have funding to pay for Gold Open Access.​</a:t>
            </a:r>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867" u="none" cap="none" strike="noStrike">
                <a:solidFill>
                  <a:srgbClr val="000000"/>
                </a:solidFill>
                <a:latin typeface="Arial"/>
                <a:ea typeface="Arial"/>
                <a:cs typeface="Arial"/>
                <a:sym typeface="Arial"/>
              </a:rPr>
              <a:t>Your university may also have an institutional open access fund.</a:t>
            </a:r>
            <a:endParaRPr b="0" i="0" sz="1867" u="sng" cap="none" strike="noStrike">
              <a:solidFill>
                <a:srgbClr val="000000"/>
              </a:solidFill>
              <a:highlight>
                <a:srgbClr val="FFFF00"/>
              </a:highlight>
              <a:latin typeface="Arial"/>
              <a:ea typeface="Arial"/>
              <a:cs typeface="Arial"/>
              <a:sym typeface="Arial"/>
              <a:hlinkClick r:id="rId4">
                <a:extLst>
                  <a:ext uri="{A12FA001-AC4F-418D-AE19-62706E023703}">
                    <ahyp:hlinkClr val="tx"/>
                  </a:ext>
                </a:extLst>
              </a:hlinkClick>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867" u="none" cap="none" strike="noStrike">
                <a:solidFill>
                  <a:srgbClr val="000000"/>
                </a:solidFill>
                <a:latin typeface="Arial"/>
                <a:ea typeface="Arial"/>
                <a:cs typeface="Arial"/>
                <a:sym typeface="Arial"/>
              </a:rPr>
              <a:t>Before you commit to publishing, ensure you can pay for it!</a:t>
            </a:r>
            <a:endParaRPr b="0" i="0" sz="1867" u="none" cap="none" strike="noStrike">
              <a:solidFill>
                <a:srgbClr val="000000"/>
              </a:solidFill>
              <a:latin typeface="Quattrocento Sans"/>
              <a:ea typeface="Quattrocento Sans"/>
              <a:cs typeface="Quattrocento Sans"/>
              <a:sym typeface="Quattrocento Sans"/>
            </a:endParaRPr>
          </a:p>
        </p:txBody>
      </p:sp>
      <p:pic>
        <p:nvPicPr>
          <p:cNvPr descr="A picture containing text&#10;&#10;Description automatically generated" id="216" name="Google Shape;216;p45"/>
          <p:cNvPicPr preferRelativeResize="0"/>
          <p:nvPr/>
        </p:nvPicPr>
        <p:blipFill rotWithShape="1">
          <a:blip r:embed="rId5">
            <a:alphaModFix/>
          </a:blip>
          <a:srcRect b="0" l="0" r="0" t="0"/>
          <a:stretch/>
        </p:blipFill>
        <p:spPr>
          <a:xfrm>
            <a:off x="2966720" y="3031808"/>
            <a:ext cx="1060987" cy="1041723"/>
          </a:xfrm>
          <a:prstGeom prst="rect">
            <a:avLst/>
          </a:prstGeom>
          <a:noFill/>
          <a:ln>
            <a:noFill/>
          </a:ln>
        </p:spPr>
      </p:pic>
      <p:pic>
        <p:nvPicPr>
          <p:cNvPr descr="A picture containing text&#10;&#10;Description automatically generated" id="217" name="Google Shape;217;p45"/>
          <p:cNvPicPr preferRelativeResize="0"/>
          <p:nvPr/>
        </p:nvPicPr>
        <p:blipFill rotWithShape="1">
          <a:blip r:embed="rId6">
            <a:alphaModFix/>
          </a:blip>
          <a:srcRect b="0" l="0" r="0" t="0"/>
          <a:stretch/>
        </p:blipFill>
        <p:spPr>
          <a:xfrm>
            <a:off x="4671060" y="3117153"/>
            <a:ext cx="2164683" cy="872415"/>
          </a:xfrm>
          <a:prstGeom prst="rect">
            <a:avLst/>
          </a:prstGeom>
          <a:noFill/>
          <a:ln>
            <a:noFill/>
          </a:ln>
        </p:spPr>
      </p:pic>
      <p:pic>
        <p:nvPicPr>
          <p:cNvPr id="218" name="Google Shape;218;p45"/>
          <p:cNvPicPr preferRelativeResize="0"/>
          <p:nvPr/>
        </p:nvPicPr>
        <p:blipFill rotWithShape="1">
          <a:blip r:embed="rId7">
            <a:alphaModFix/>
          </a:blip>
          <a:srcRect b="0" l="0" r="-616" t="0"/>
          <a:stretch/>
        </p:blipFill>
        <p:spPr>
          <a:xfrm>
            <a:off x="7170420" y="3031808"/>
            <a:ext cx="987829" cy="10478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Icon&#10;&#10;Description automatically generated" id="223" name="Google Shape;223;p46"/>
          <p:cNvPicPr preferRelativeResize="0"/>
          <p:nvPr/>
        </p:nvPicPr>
        <p:blipFill rotWithShape="1">
          <a:blip r:embed="rId3">
            <a:alphaModFix/>
          </a:blip>
          <a:srcRect b="5453" l="8127" r="24587" t="-5453"/>
          <a:stretch/>
        </p:blipFill>
        <p:spPr>
          <a:xfrm>
            <a:off x="7109518" y="1291164"/>
            <a:ext cx="2624636" cy="3894675"/>
          </a:xfrm>
          <a:custGeom>
            <a:rect b="b" l="l" r="r" t="t"/>
            <a:pathLst>
              <a:path extrusionOk="0" h="5155075" w="3469436">
                <a:moveTo>
                  <a:pt x="0" y="5143500"/>
                </a:moveTo>
                <a:lnTo>
                  <a:pt x="1183466" y="1"/>
                </a:lnTo>
                <a:lnTo>
                  <a:pt x="3460649" y="0"/>
                </a:lnTo>
                <a:cubicBezTo>
                  <a:pt x="3459700" y="1716429"/>
                  <a:pt x="3470325" y="3438646"/>
                  <a:pt x="3469376" y="5155075"/>
                </a:cubicBezTo>
                <a:lnTo>
                  <a:pt x="0" y="5143500"/>
                </a:lnTo>
                <a:close/>
              </a:path>
            </a:pathLst>
          </a:custGeom>
          <a:noFill/>
          <a:ln>
            <a:noFill/>
          </a:ln>
        </p:spPr>
      </p:pic>
      <p:sp>
        <p:nvSpPr>
          <p:cNvPr id="224" name="Google Shape;224;p4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Hybrid journals</a:t>
            </a:r>
            <a:endParaRPr/>
          </a:p>
          <a:p>
            <a:pPr indent="0" lvl="0" marL="0" rtl="0" algn="l">
              <a:lnSpc>
                <a:spcPct val="90000"/>
              </a:lnSpc>
              <a:spcBef>
                <a:spcPts val="0"/>
              </a:spcBef>
              <a:spcAft>
                <a:spcPts val="0"/>
              </a:spcAft>
              <a:buClr>
                <a:schemeClr val="dk1"/>
              </a:buClr>
              <a:buSzPts val="1800"/>
              <a:buNone/>
            </a:pPr>
            <a:r>
              <a:t/>
            </a:r>
            <a:endParaRPr/>
          </a:p>
        </p:txBody>
      </p:sp>
      <p:sp>
        <p:nvSpPr>
          <p:cNvPr id="225" name="Google Shape;225;p46"/>
          <p:cNvSpPr txBox="1"/>
          <p:nvPr>
            <p:ph idx="1" type="body"/>
          </p:nvPr>
        </p:nvSpPr>
        <p:spPr>
          <a:xfrm>
            <a:off x="494400" y="1825625"/>
            <a:ext cx="6544280" cy="3851275"/>
          </a:xfrm>
          <a:prstGeom prst="rect">
            <a:avLst/>
          </a:prstGeom>
          <a:noFill/>
          <a:ln>
            <a:noFill/>
          </a:ln>
        </p:spPr>
        <p:txBody>
          <a:bodyPr anchorCtr="0" anchor="t" bIns="60950" lIns="121900" spcFirstLastPara="1" rIns="121900" wrap="square" tIns="60950">
            <a:normAutofit/>
          </a:bodyPr>
          <a:lstStyle/>
          <a:p>
            <a:pPr indent="-342900" lvl="0" marL="457200" rtl="0" algn="l">
              <a:lnSpc>
                <a:spcPct val="100000"/>
              </a:lnSpc>
              <a:spcBef>
                <a:spcPts val="1333"/>
              </a:spcBef>
              <a:spcAft>
                <a:spcPts val="0"/>
              </a:spcAft>
              <a:buSzPts val="1800"/>
              <a:buFont typeface="Arial"/>
              <a:buChar char="•"/>
            </a:pPr>
            <a:r>
              <a:rPr lang="en-GB"/>
              <a:t>Allow a mix of Gold and Green open access</a:t>
            </a:r>
            <a:endParaRPr/>
          </a:p>
          <a:p>
            <a:pPr indent="-342900" lvl="0" marL="457200" rtl="0" algn="l">
              <a:lnSpc>
                <a:spcPct val="100000"/>
              </a:lnSpc>
              <a:spcBef>
                <a:spcPts val="1333"/>
              </a:spcBef>
              <a:spcAft>
                <a:spcPts val="0"/>
              </a:spcAft>
              <a:buSzPts val="1800"/>
              <a:buFont typeface="Arial"/>
              <a:buChar char="•"/>
            </a:pPr>
            <a:r>
              <a:rPr lang="en-GB">
                <a:latin typeface="Arial"/>
                <a:ea typeface="Arial"/>
                <a:cs typeface="Arial"/>
                <a:sym typeface="Arial"/>
              </a:rPr>
              <a:t>No longer allowed by many funders</a:t>
            </a:r>
            <a:endParaRPr/>
          </a:p>
        </p:txBody>
      </p:sp>
      <p:pic>
        <p:nvPicPr>
          <p:cNvPr descr="Logo, icon&#10;&#10;Description automatically generated" id="226" name="Google Shape;226;p46"/>
          <p:cNvPicPr preferRelativeResize="0"/>
          <p:nvPr/>
        </p:nvPicPr>
        <p:blipFill rotWithShape="1">
          <a:blip r:embed="rId4">
            <a:alphaModFix/>
          </a:blip>
          <a:srcRect b="0" l="0" r="0" t="0"/>
          <a:stretch/>
        </p:blipFill>
        <p:spPr>
          <a:xfrm>
            <a:off x="8591887" y="1672161"/>
            <a:ext cx="2464815" cy="3851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7"/>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Transformative Journals and Read and Publish Deals</a:t>
            </a:r>
            <a:endParaRPr/>
          </a:p>
        </p:txBody>
      </p:sp>
      <p:sp>
        <p:nvSpPr>
          <p:cNvPr id="233" name="Google Shape;233;p47"/>
          <p:cNvSpPr txBox="1"/>
          <p:nvPr>
            <p:ph idx="1" type="body"/>
          </p:nvPr>
        </p:nvSpPr>
        <p:spPr>
          <a:xfrm>
            <a:off x="838200" y="1825625"/>
            <a:ext cx="10515600" cy="4351338"/>
          </a:xfrm>
          <a:prstGeom prst="rect">
            <a:avLst/>
          </a:prstGeom>
          <a:noFill/>
          <a:ln>
            <a:noFill/>
          </a:ln>
        </p:spPr>
        <p:txBody>
          <a:bodyPr anchorCtr="0" anchor="t" bIns="60950" lIns="121900" spcFirstLastPara="1" rIns="121900" wrap="square" tIns="60950">
            <a:normAutofit/>
          </a:bodyPr>
          <a:lstStyle/>
          <a:p>
            <a:pPr indent="-342900" lvl="0" marL="457200" rtl="0" algn="l">
              <a:lnSpc>
                <a:spcPct val="90000"/>
              </a:lnSpc>
              <a:spcBef>
                <a:spcPts val="1000"/>
              </a:spcBef>
              <a:spcAft>
                <a:spcPts val="0"/>
              </a:spcAft>
              <a:buSzPts val="1800"/>
              <a:buFont typeface="Arial"/>
              <a:buChar char="•"/>
            </a:pPr>
            <a:r>
              <a:rPr lang="en-GB"/>
              <a:t>Deals to combine OA fees and subscriptions</a:t>
            </a:r>
            <a:endParaRPr/>
          </a:p>
          <a:p>
            <a:pPr indent="-342900" lvl="0" marL="457200" rtl="0" algn="l">
              <a:lnSpc>
                <a:spcPct val="90000"/>
              </a:lnSpc>
              <a:spcBef>
                <a:spcPts val="1000"/>
              </a:spcBef>
              <a:spcAft>
                <a:spcPts val="0"/>
              </a:spcAft>
              <a:buSzPts val="1800"/>
              <a:buFont typeface="Arial"/>
              <a:buChar char="•"/>
            </a:pPr>
            <a:r>
              <a:rPr lang="en-GB">
                <a:latin typeface="Arial"/>
                <a:ea typeface="Arial"/>
                <a:cs typeface="Arial"/>
                <a:sym typeface="Arial"/>
              </a:rPr>
              <a:t>Most allow everyone at a participating institution to publish free</a:t>
            </a:r>
            <a:endParaRPr/>
          </a:p>
          <a:p>
            <a:pPr indent="-342900" lvl="0" marL="457200" rtl="0" algn="l">
              <a:lnSpc>
                <a:spcPct val="90000"/>
              </a:lnSpc>
              <a:spcBef>
                <a:spcPts val="1000"/>
              </a:spcBef>
              <a:spcAft>
                <a:spcPts val="0"/>
              </a:spcAft>
              <a:buSzPts val="1800"/>
              <a:buFont typeface="Arial"/>
              <a:buChar char="•"/>
            </a:pPr>
            <a:r>
              <a:rPr lang="en-GB">
                <a:latin typeface="Arial"/>
                <a:ea typeface="Arial"/>
                <a:cs typeface="Arial"/>
                <a:sym typeface="Arial"/>
              </a:rPr>
              <a:t>Some have limits</a:t>
            </a:r>
            <a:endParaRPr>
              <a:latin typeface="Arial"/>
              <a:ea typeface="Arial"/>
              <a:cs typeface="Arial"/>
              <a:sym typeface="Arial"/>
            </a:endParaRPr>
          </a:p>
          <a:p>
            <a:pPr indent="-342900" lvl="0" marL="457200" rtl="0" algn="l">
              <a:lnSpc>
                <a:spcPct val="90000"/>
              </a:lnSpc>
              <a:spcBef>
                <a:spcPts val="1000"/>
              </a:spcBef>
              <a:spcAft>
                <a:spcPts val="0"/>
              </a:spcAft>
              <a:buSzPts val="1800"/>
              <a:buFont typeface="Arial"/>
              <a:buChar char="•"/>
            </a:pPr>
            <a:r>
              <a:rPr lang="en-GB">
                <a:latin typeface="Arial"/>
                <a:ea typeface="Arial"/>
                <a:cs typeface="Arial"/>
                <a:sym typeface="Arial"/>
              </a:rPr>
              <a:t>Check to see if your publisher is on your institution’s deals list</a:t>
            </a:r>
            <a:endParaRPr/>
          </a:p>
          <a:p>
            <a:pPr indent="-342900" lvl="0" marL="457200" rtl="0" algn="l">
              <a:lnSpc>
                <a:spcPct val="90000"/>
              </a:lnSpc>
              <a:spcBef>
                <a:spcPts val="1000"/>
              </a:spcBef>
              <a:spcAft>
                <a:spcPts val="0"/>
              </a:spcAft>
              <a:buSzPts val="1800"/>
              <a:buFont typeface="Arial"/>
              <a:buChar char="•"/>
            </a:pPr>
            <a:r>
              <a:rPr lang="en-GB" u="sng">
                <a:solidFill>
                  <a:schemeClr val="hlink"/>
                </a:solidFill>
                <a:latin typeface="Arial"/>
                <a:ea typeface="Arial"/>
                <a:cs typeface="Arial"/>
                <a:sym typeface="Arial"/>
                <a:hlinkClick r:id="rId3"/>
              </a:rPr>
              <a:t>E.g. UoB’s list of deals</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Welcome </a:t>
            </a:r>
            <a:endParaRPr/>
          </a:p>
        </p:txBody>
      </p:sp>
      <p:sp>
        <p:nvSpPr>
          <p:cNvPr id="108" name="Google Shape;10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rPr lang="en-GB"/>
              <a:t>Introductions</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rPr lang="en-GB"/>
              <a:t>Motivation for the day (us &amp; you)</a:t>
            </a:r>
            <a:endParaRPr/>
          </a:p>
          <a:p>
            <a:pPr indent="-228600" lvl="0" marL="457200" rtl="0" algn="l">
              <a:lnSpc>
                <a:spcPct val="90000"/>
              </a:lnSpc>
              <a:spcBef>
                <a:spcPts val="1000"/>
              </a:spcBef>
              <a:spcAft>
                <a:spcPts val="0"/>
              </a:spcAft>
              <a:buClr>
                <a:schemeClr val="dk1"/>
              </a:buClr>
              <a:buSzPts val="1800"/>
              <a:buNone/>
            </a:pPr>
            <a:r>
              <a:rPr lang="en-GB"/>
              <a:t> </a:t>
            </a:r>
            <a:endParaRPr/>
          </a:p>
          <a:p>
            <a:pPr indent="-228600" lvl="0" marL="457200" rtl="0" algn="l">
              <a:lnSpc>
                <a:spcPct val="90000"/>
              </a:lnSpc>
              <a:spcBef>
                <a:spcPts val="1000"/>
              </a:spcBef>
              <a:spcAft>
                <a:spcPts val="0"/>
              </a:spcAft>
              <a:buClr>
                <a:schemeClr val="dk1"/>
              </a:buClr>
              <a:buSzPts val="1800"/>
              <a:buNone/>
            </a:pPr>
            <a:r>
              <a:rPr lang="en-GB"/>
              <a:t>Housekeeping</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rPr lang="en-GB"/>
              <a:t>UKRN code of conduct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Diamond Open Access</a:t>
            </a:r>
            <a:endParaRPr/>
          </a:p>
          <a:p>
            <a:pPr indent="0" lvl="0" marL="0" rtl="0" algn="l">
              <a:lnSpc>
                <a:spcPct val="90000"/>
              </a:lnSpc>
              <a:spcBef>
                <a:spcPts val="0"/>
              </a:spcBef>
              <a:spcAft>
                <a:spcPts val="0"/>
              </a:spcAft>
              <a:buClr>
                <a:schemeClr val="dk1"/>
              </a:buClr>
              <a:buSzPts val="1800"/>
              <a:buNone/>
            </a:pPr>
            <a:r>
              <a:t/>
            </a:r>
            <a:endParaRPr/>
          </a:p>
        </p:txBody>
      </p:sp>
      <p:sp>
        <p:nvSpPr>
          <p:cNvPr id="239" name="Google Shape;239;p48"/>
          <p:cNvSpPr txBox="1"/>
          <p:nvPr>
            <p:ph idx="1" type="body"/>
          </p:nvPr>
        </p:nvSpPr>
        <p:spPr>
          <a:xfrm>
            <a:off x="494400" y="1825625"/>
            <a:ext cx="6820800" cy="3851275"/>
          </a:xfrm>
          <a:prstGeom prst="rect">
            <a:avLst/>
          </a:prstGeom>
          <a:noFill/>
          <a:ln>
            <a:noFill/>
          </a:ln>
        </p:spPr>
        <p:txBody>
          <a:bodyPr anchorCtr="0" anchor="t" bIns="60950" lIns="121900" spcFirstLastPara="1" rIns="121900" wrap="square" tIns="60950">
            <a:normAutofit/>
          </a:bodyPr>
          <a:lstStyle/>
          <a:p>
            <a:pPr indent="-342900" lvl="0" marL="457200" rtl="0" algn="l">
              <a:lnSpc>
                <a:spcPct val="100000"/>
              </a:lnSpc>
              <a:spcBef>
                <a:spcPts val="1333"/>
              </a:spcBef>
              <a:spcAft>
                <a:spcPts val="0"/>
              </a:spcAft>
              <a:buSzPts val="1800"/>
              <a:buFont typeface="Arial"/>
              <a:buChar char="•"/>
            </a:pPr>
            <a:r>
              <a:rPr lang="en-GB"/>
              <a:t>Publisher makes all research open access for no cost to author or reader</a:t>
            </a:r>
            <a:endParaRPr/>
          </a:p>
          <a:p>
            <a:pPr indent="-342900" lvl="0" marL="457200" rtl="0" algn="l">
              <a:lnSpc>
                <a:spcPct val="100000"/>
              </a:lnSpc>
              <a:spcBef>
                <a:spcPts val="1333"/>
              </a:spcBef>
              <a:spcAft>
                <a:spcPts val="0"/>
              </a:spcAft>
              <a:buSzPts val="1800"/>
              <a:buFont typeface="Arial"/>
              <a:buChar char="•"/>
            </a:pPr>
            <a:r>
              <a:rPr lang="en-GB">
                <a:latin typeface="Arial"/>
                <a:ea typeface="Arial"/>
                <a:cs typeface="Arial"/>
                <a:sym typeface="Arial"/>
              </a:rPr>
              <a:t>Usually supported by a consortium or institution in some way, at a much lower cost</a:t>
            </a:r>
            <a:endParaRPr/>
          </a:p>
          <a:p>
            <a:pPr indent="-342900" lvl="0" marL="457200" rtl="0" algn="l">
              <a:lnSpc>
                <a:spcPct val="100000"/>
              </a:lnSpc>
              <a:spcBef>
                <a:spcPts val="1333"/>
              </a:spcBef>
              <a:spcAft>
                <a:spcPts val="0"/>
              </a:spcAft>
              <a:buSzPts val="1800"/>
              <a:buFont typeface="Arial"/>
              <a:buChar char="•"/>
            </a:pPr>
            <a:r>
              <a:rPr lang="en-GB">
                <a:latin typeface="Arial"/>
                <a:ea typeface="Arial"/>
                <a:cs typeface="Arial"/>
                <a:sym typeface="Arial"/>
              </a:rPr>
              <a:t>Worth supporting where we can</a:t>
            </a:r>
            <a:endParaRPr>
              <a:latin typeface="Arial"/>
              <a:ea typeface="Arial"/>
              <a:cs typeface="Arial"/>
              <a:sym typeface="Arial"/>
            </a:endParaRPr>
          </a:p>
        </p:txBody>
      </p:sp>
      <p:pic>
        <p:nvPicPr>
          <p:cNvPr descr="Shape&#10;&#10;Description automatically generated" id="240" name="Google Shape;240;p48"/>
          <p:cNvPicPr preferRelativeResize="0"/>
          <p:nvPr/>
        </p:nvPicPr>
        <p:blipFill rotWithShape="1">
          <a:blip r:embed="rId3">
            <a:alphaModFix/>
          </a:blip>
          <a:srcRect b="0" l="0" r="0" t="0"/>
          <a:stretch/>
        </p:blipFill>
        <p:spPr>
          <a:xfrm>
            <a:off x="7728264" y="1467767"/>
            <a:ext cx="3694496" cy="369449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1b3a5d9146_0_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latin typeface="Rockwell"/>
                <a:ea typeface="Rockwell"/>
                <a:cs typeface="Rockwell"/>
                <a:sym typeface="Rockwell"/>
              </a:rPr>
              <a:t>UKRI</a:t>
            </a:r>
            <a:endParaRPr/>
          </a:p>
        </p:txBody>
      </p:sp>
      <p:sp>
        <p:nvSpPr>
          <p:cNvPr id="246" name="Google Shape;246;g21b3a5d9146_0_0"/>
          <p:cNvSpPr txBox="1"/>
          <p:nvPr>
            <p:ph idx="1" type="body"/>
          </p:nvPr>
        </p:nvSpPr>
        <p:spPr>
          <a:xfrm>
            <a:off x="838200" y="1825625"/>
            <a:ext cx="10515600" cy="4351338"/>
          </a:xfrm>
          <a:prstGeom prst="rect">
            <a:avLst/>
          </a:prstGeom>
          <a:noFill/>
          <a:ln>
            <a:noFill/>
          </a:ln>
        </p:spPr>
        <p:txBody>
          <a:bodyPr anchorCtr="0" anchor="t" bIns="60950" lIns="121900" spcFirstLastPara="1" rIns="121900" wrap="square" tIns="60950">
            <a:normAutofit fontScale="85000" lnSpcReduction="20000"/>
          </a:bodyPr>
          <a:lstStyle/>
          <a:p>
            <a:pPr indent="-342900" lvl="0" marL="457200" rtl="0" algn="l">
              <a:lnSpc>
                <a:spcPct val="90000"/>
              </a:lnSpc>
              <a:spcBef>
                <a:spcPts val="1000"/>
              </a:spcBef>
              <a:spcAft>
                <a:spcPts val="0"/>
              </a:spcAft>
              <a:buClr>
                <a:schemeClr val="dk1"/>
              </a:buClr>
              <a:buSzPct val="75630"/>
              <a:buChar char="•"/>
            </a:pPr>
            <a:r>
              <a:rPr lang="en-GB">
                <a:latin typeface="Arial"/>
                <a:ea typeface="Arial"/>
                <a:cs typeface="Arial"/>
                <a:sym typeface="Arial"/>
              </a:rPr>
              <a:t>New Policy started for articles submitted after April 2022</a:t>
            </a:r>
            <a:endParaRPr/>
          </a:p>
          <a:p>
            <a:pPr indent="-342900" lvl="0" marL="457200" rtl="0" algn="l">
              <a:lnSpc>
                <a:spcPct val="90000"/>
              </a:lnSpc>
              <a:spcBef>
                <a:spcPts val="1000"/>
              </a:spcBef>
              <a:spcAft>
                <a:spcPts val="0"/>
              </a:spcAft>
              <a:buClr>
                <a:schemeClr val="dk1"/>
              </a:buClr>
              <a:buSzPct val="75630"/>
              <a:buChar char="•"/>
            </a:pPr>
            <a:r>
              <a:rPr lang="en-GB">
                <a:latin typeface="Arial"/>
                <a:ea typeface="Arial"/>
                <a:cs typeface="Arial"/>
                <a:sym typeface="Arial"/>
              </a:rPr>
              <a:t>BBSRC and MRC must also deposit in Europe PMC</a:t>
            </a:r>
            <a:endParaRPr/>
          </a:p>
          <a:p>
            <a:pPr indent="-342900" lvl="0" marL="457200" rtl="0" algn="l">
              <a:lnSpc>
                <a:spcPct val="90000"/>
              </a:lnSpc>
              <a:spcBef>
                <a:spcPts val="1000"/>
              </a:spcBef>
              <a:spcAft>
                <a:spcPts val="0"/>
              </a:spcAft>
              <a:buClr>
                <a:schemeClr val="dk1"/>
              </a:buClr>
              <a:buSzPct val="75630"/>
              <a:buChar char="•"/>
            </a:pPr>
            <a:r>
              <a:rPr lang="en-GB">
                <a:latin typeface="Arial"/>
                <a:ea typeface="Arial"/>
                <a:cs typeface="Arial"/>
                <a:sym typeface="Arial"/>
              </a:rPr>
              <a:t>No hybrid journals</a:t>
            </a:r>
            <a:endParaRPr/>
          </a:p>
          <a:p>
            <a:pPr indent="-342900" lvl="0" marL="457200" rtl="0" algn="l">
              <a:lnSpc>
                <a:spcPct val="90000"/>
              </a:lnSpc>
              <a:spcBef>
                <a:spcPts val="1000"/>
              </a:spcBef>
              <a:spcAft>
                <a:spcPts val="0"/>
              </a:spcAft>
              <a:buClr>
                <a:schemeClr val="dk1"/>
              </a:buClr>
              <a:buSzPct val="75630"/>
              <a:buChar char="•"/>
            </a:pPr>
            <a:r>
              <a:rPr lang="en-GB"/>
              <a:t>CC-BY (CC-BY-ND if you get special permission)</a:t>
            </a:r>
            <a:endParaRPr/>
          </a:p>
          <a:p>
            <a:pPr indent="-342900" lvl="0" marL="457200" rtl="0" algn="l">
              <a:lnSpc>
                <a:spcPct val="90000"/>
              </a:lnSpc>
              <a:spcBef>
                <a:spcPts val="1000"/>
              </a:spcBef>
              <a:spcAft>
                <a:spcPts val="0"/>
              </a:spcAft>
              <a:buClr>
                <a:schemeClr val="dk1"/>
              </a:buClr>
              <a:buSzPct val="75630"/>
              <a:buChar char="•"/>
            </a:pPr>
            <a:r>
              <a:rPr lang="en-GB">
                <a:latin typeface="Arial"/>
                <a:ea typeface="Arial"/>
                <a:cs typeface="Arial"/>
                <a:sym typeface="Arial"/>
              </a:rPr>
              <a:t>Green OA</a:t>
            </a:r>
            <a:endParaRPr/>
          </a:p>
          <a:p>
            <a:pPr indent="-342900" lvl="1" marL="914400" rtl="0" algn="l">
              <a:lnSpc>
                <a:spcPct val="90000"/>
              </a:lnSpc>
              <a:spcBef>
                <a:spcPts val="500"/>
              </a:spcBef>
              <a:spcAft>
                <a:spcPts val="0"/>
              </a:spcAft>
              <a:buSzPct val="88235"/>
              <a:buChar char="•"/>
            </a:pPr>
            <a:r>
              <a:rPr lang="en-GB">
                <a:latin typeface="Arial"/>
                <a:ea typeface="Arial"/>
                <a:cs typeface="Arial"/>
                <a:sym typeface="Arial"/>
              </a:rPr>
              <a:t>Rights Retention Statement</a:t>
            </a:r>
            <a:endParaRPr/>
          </a:p>
          <a:p>
            <a:pPr indent="-342900" lvl="1" marL="914400" rtl="0" algn="l">
              <a:lnSpc>
                <a:spcPct val="90000"/>
              </a:lnSpc>
              <a:spcBef>
                <a:spcPts val="500"/>
              </a:spcBef>
              <a:spcAft>
                <a:spcPts val="0"/>
              </a:spcAft>
              <a:buSzPct val="88235"/>
              <a:buChar char="•"/>
            </a:pPr>
            <a:r>
              <a:rPr lang="en-GB">
                <a:latin typeface="Arial"/>
                <a:ea typeface="Arial"/>
                <a:cs typeface="Arial"/>
                <a:sym typeface="Arial"/>
              </a:rPr>
              <a:t>No Embargoes</a:t>
            </a:r>
            <a:endParaRPr/>
          </a:p>
          <a:p>
            <a:pPr indent="-342900" lvl="0" marL="457200" rtl="0" algn="l">
              <a:lnSpc>
                <a:spcPct val="90000"/>
              </a:lnSpc>
              <a:spcBef>
                <a:spcPts val="1000"/>
              </a:spcBef>
              <a:spcAft>
                <a:spcPts val="0"/>
              </a:spcAft>
              <a:buSzPct val="75630"/>
              <a:buFont typeface="Noto Sans Symbols"/>
              <a:buChar char="▪"/>
            </a:pPr>
            <a:r>
              <a:rPr lang="en-GB">
                <a:latin typeface="Arial"/>
                <a:ea typeface="Arial"/>
                <a:cs typeface="Arial"/>
                <a:sym typeface="Arial"/>
              </a:rPr>
              <a:t>Gold OA</a:t>
            </a:r>
            <a:endParaRPr/>
          </a:p>
          <a:p>
            <a:pPr indent="-342900" lvl="1" marL="914400" rtl="0" algn="l">
              <a:lnSpc>
                <a:spcPct val="90000"/>
              </a:lnSpc>
              <a:spcBef>
                <a:spcPts val="500"/>
              </a:spcBef>
              <a:spcAft>
                <a:spcPts val="0"/>
              </a:spcAft>
              <a:buSzPct val="88235"/>
              <a:buChar char="•"/>
            </a:pPr>
            <a:r>
              <a:rPr lang="en-GB">
                <a:latin typeface="Arial"/>
                <a:ea typeface="Arial"/>
                <a:cs typeface="Arial"/>
                <a:sym typeface="Arial"/>
              </a:rPr>
              <a:t>UKRI May have provided a block grant</a:t>
            </a:r>
            <a:endParaRPr/>
          </a:p>
          <a:p>
            <a:pPr indent="-342900" lvl="1" marL="914400" rtl="0" algn="l">
              <a:lnSpc>
                <a:spcPct val="90000"/>
              </a:lnSpc>
              <a:spcBef>
                <a:spcPts val="500"/>
              </a:spcBef>
              <a:spcAft>
                <a:spcPts val="0"/>
              </a:spcAft>
              <a:buSzPct val="88235"/>
              <a:buChar char="•"/>
            </a:pPr>
            <a:r>
              <a:rPr lang="en-GB">
                <a:latin typeface="Arial"/>
                <a:ea typeface="Arial"/>
                <a:cs typeface="Arial"/>
                <a:sym typeface="Arial"/>
              </a:rPr>
              <a:t>Institutional Funds</a:t>
            </a:r>
            <a:endParaRPr/>
          </a:p>
          <a:p>
            <a:pPr indent="-342900" lvl="1" marL="914400" rtl="0" algn="l">
              <a:lnSpc>
                <a:spcPct val="90000"/>
              </a:lnSpc>
              <a:spcBef>
                <a:spcPts val="500"/>
              </a:spcBef>
              <a:spcAft>
                <a:spcPts val="0"/>
              </a:spcAft>
              <a:buSzPct val="88235"/>
              <a:buChar char="•"/>
            </a:pPr>
            <a:r>
              <a:rPr lang="en-GB">
                <a:latin typeface="Arial"/>
                <a:ea typeface="Arial"/>
                <a:cs typeface="Arial"/>
                <a:sym typeface="Arial"/>
              </a:rPr>
              <a:t>Transformative/Read and publish deals</a:t>
            </a:r>
            <a:endParaRPr/>
          </a:p>
          <a:p>
            <a:pPr indent="-342900" lvl="1" marL="914400" rtl="0" algn="l">
              <a:lnSpc>
                <a:spcPct val="90000"/>
              </a:lnSpc>
              <a:spcBef>
                <a:spcPts val="500"/>
              </a:spcBef>
              <a:spcAft>
                <a:spcPts val="0"/>
              </a:spcAft>
              <a:buSzPct val="88235"/>
              <a:buChar char="•"/>
            </a:pPr>
            <a:r>
              <a:rPr lang="en-GB">
                <a:latin typeface="Arial"/>
                <a:ea typeface="Arial"/>
                <a:cs typeface="Arial"/>
                <a:sym typeface="Arial"/>
              </a:rPr>
              <a:t>Other Research Funding</a:t>
            </a:r>
            <a:endParaRPr/>
          </a:p>
          <a:p>
            <a:pPr indent="-228600" lvl="1" marL="914400" rtl="0" algn="l">
              <a:lnSpc>
                <a:spcPct val="90000"/>
              </a:lnSpc>
              <a:spcBef>
                <a:spcPts val="500"/>
              </a:spcBef>
              <a:spcAft>
                <a:spcPts val="0"/>
              </a:spcAft>
              <a:buSzPct val="88235"/>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9"/>
          <p:cNvSpPr txBox="1"/>
          <p:nvPr>
            <p:ph type="title"/>
          </p:nvPr>
        </p:nvSpPr>
        <p:spPr>
          <a:xfrm>
            <a:off x="494400" y="907200"/>
            <a:ext cx="7012800" cy="1468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latin typeface="Rockwell"/>
                <a:ea typeface="Rockwell"/>
                <a:cs typeface="Rockwell"/>
                <a:sym typeface="Rockwell"/>
              </a:rPr>
              <a:t>Book Chapters and Books</a:t>
            </a:r>
            <a:endParaRPr/>
          </a:p>
        </p:txBody>
      </p:sp>
      <p:sp>
        <p:nvSpPr>
          <p:cNvPr id="252" name="Google Shape;252;p49"/>
          <p:cNvSpPr txBox="1"/>
          <p:nvPr>
            <p:ph idx="1" type="body"/>
          </p:nvPr>
        </p:nvSpPr>
        <p:spPr>
          <a:xfrm>
            <a:off x="494400" y="2433600"/>
            <a:ext cx="7012800" cy="3336000"/>
          </a:xfrm>
          <a:prstGeom prst="rect">
            <a:avLst/>
          </a:prstGeom>
          <a:noFill/>
          <a:ln>
            <a:noFill/>
          </a:ln>
        </p:spPr>
        <p:txBody>
          <a:bodyPr anchorCtr="0" anchor="t" bIns="60950" lIns="121900" spcFirstLastPara="1" rIns="121900" wrap="square" tIns="60950">
            <a:normAutofit/>
          </a:bodyPr>
          <a:lstStyle/>
          <a:p>
            <a:pPr indent="-406400" lvl="0" marL="457200" rtl="0" algn="l">
              <a:lnSpc>
                <a:spcPct val="90000"/>
              </a:lnSpc>
              <a:spcBef>
                <a:spcPts val="1000"/>
              </a:spcBef>
              <a:spcAft>
                <a:spcPts val="0"/>
              </a:spcAft>
              <a:buSzPts val="2800"/>
              <a:buChar char="•"/>
            </a:pPr>
            <a:r>
              <a:rPr lang="en-GB" sz="2133">
                <a:latin typeface="Arial"/>
                <a:ea typeface="Arial"/>
                <a:cs typeface="Arial"/>
                <a:sym typeface="Arial"/>
              </a:rPr>
              <a:t>From 1st January 2024 UKRI funded books and chapters will need to be OA </a:t>
            </a:r>
            <a:endParaRPr/>
          </a:p>
          <a:p>
            <a:pPr indent="-406400" lvl="0" marL="457200" rtl="0" algn="l">
              <a:lnSpc>
                <a:spcPct val="90000"/>
              </a:lnSpc>
              <a:spcBef>
                <a:spcPts val="1000"/>
              </a:spcBef>
              <a:spcAft>
                <a:spcPts val="0"/>
              </a:spcAft>
              <a:buSzPts val="2800"/>
              <a:buChar char="•"/>
            </a:pPr>
            <a:r>
              <a:rPr lang="en-GB" sz="2133">
                <a:latin typeface="Arial"/>
                <a:ea typeface="Arial"/>
                <a:cs typeface="Arial"/>
                <a:sym typeface="Arial"/>
              </a:rPr>
              <a:t>UKRI will let you abide by the terms of anything you sign before then</a:t>
            </a:r>
            <a:endParaRPr sz="2133"/>
          </a:p>
          <a:p>
            <a:pPr indent="-406400" lvl="0" marL="457200" rtl="0" algn="l">
              <a:lnSpc>
                <a:spcPct val="90000"/>
              </a:lnSpc>
              <a:spcBef>
                <a:spcPts val="1000"/>
              </a:spcBef>
              <a:spcAft>
                <a:spcPts val="0"/>
              </a:spcAft>
              <a:buSzPts val="2800"/>
              <a:buChar char="•"/>
            </a:pPr>
            <a:r>
              <a:rPr lang="en-GB" sz="2133">
                <a:latin typeface="Arial"/>
                <a:ea typeface="Arial"/>
                <a:cs typeface="Arial"/>
                <a:sym typeface="Arial"/>
              </a:rPr>
              <a:t>No more than a 12-month embargo</a:t>
            </a:r>
            <a:endParaRPr/>
          </a:p>
          <a:p>
            <a:pPr indent="-406400" lvl="0" marL="457200" rtl="0" algn="l">
              <a:lnSpc>
                <a:spcPct val="90000"/>
              </a:lnSpc>
              <a:spcBef>
                <a:spcPts val="1000"/>
              </a:spcBef>
              <a:spcAft>
                <a:spcPts val="0"/>
              </a:spcAft>
              <a:buSzPts val="2800"/>
              <a:buChar char="•"/>
            </a:pPr>
            <a:r>
              <a:rPr lang="en-GB" sz="2133">
                <a:latin typeface="Arial"/>
                <a:ea typeface="Arial"/>
                <a:cs typeface="Arial"/>
                <a:sym typeface="Arial"/>
              </a:rPr>
              <a:t>Creative Commons licence, preferably CC-BY</a:t>
            </a:r>
            <a:endParaRPr/>
          </a:p>
          <a:p>
            <a:pPr indent="-406400" lvl="0" marL="457200" rtl="0" algn="l">
              <a:lnSpc>
                <a:spcPct val="90000"/>
              </a:lnSpc>
              <a:spcBef>
                <a:spcPts val="1000"/>
              </a:spcBef>
              <a:spcAft>
                <a:spcPts val="0"/>
              </a:spcAft>
              <a:buSzPts val="2800"/>
              <a:buChar char="•"/>
            </a:pPr>
            <a:r>
              <a:rPr lang="en-GB" sz="2133">
                <a:latin typeface="Arial"/>
                <a:ea typeface="Arial"/>
                <a:cs typeface="Arial"/>
                <a:sym typeface="Arial"/>
              </a:rPr>
              <a:t>Funding will be available from UKRI. Details by end of the year.</a:t>
            </a:r>
            <a:endParaRPr/>
          </a:p>
        </p:txBody>
      </p:sp>
      <p:pic>
        <p:nvPicPr>
          <p:cNvPr descr="Selective Focus Photo of Pile of Assorted-title Books · Free Stock Photo" id="253" name="Google Shape;253;p49"/>
          <p:cNvPicPr preferRelativeResize="0"/>
          <p:nvPr/>
        </p:nvPicPr>
        <p:blipFill rotWithShape="1">
          <a:blip r:embed="rId3">
            <a:alphaModFix/>
          </a:blip>
          <a:srcRect b="0" l="0" r="0" t="819"/>
          <a:stretch/>
        </p:blipFill>
        <p:spPr>
          <a:xfrm>
            <a:off x="7576472" y="13"/>
            <a:ext cx="4615528" cy="6857987"/>
          </a:xfrm>
          <a:custGeom>
            <a:rect b="b" l="l" r="r" t="t"/>
            <a:pathLst>
              <a:path extrusionOk="0" h="5155075" w="3469436">
                <a:moveTo>
                  <a:pt x="0" y="5143500"/>
                </a:moveTo>
                <a:lnTo>
                  <a:pt x="1183466" y="1"/>
                </a:lnTo>
                <a:lnTo>
                  <a:pt x="3460649" y="0"/>
                </a:lnTo>
                <a:cubicBezTo>
                  <a:pt x="3459700" y="1716429"/>
                  <a:pt x="3470325" y="3438646"/>
                  <a:pt x="3469376" y="5155075"/>
                </a:cubicBezTo>
                <a:lnTo>
                  <a:pt x="0" y="5143500"/>
                </a:lnTo>
                <a:close/>
              </a:path>
            </a:pathLst>
          </a:cu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latin typeface="Rockwell"/>
                <a:ea typeface="Rockwell"/>
                <a:cs typeface="Rockwell"/>
                <a:sym typeface="Rockwell"/>
              </a:rPr>
              <a:t>Wellcome Trust and Horizon Europe</a:t>
            </a:r>
            <a:endParaRPr/>
          </a:p>
        </p:txBody>
      </p:sp>
      <p:sp>
        <p:nvSpPr>
          <p:cNvPr id="259" name="Google Shape;259;p50"/>
          <p:cNvSpPr txBox="1"/>
          <p:nvPr>
            <p:ph idx="1" type="body"/>
          </p:nvPr>
        </p:nvSpPr>
        <p:spPr>
          <a:xfrm>
            <a:off x="838200" y="1825625"/>
            <a:ext cx="10515600" cy="4351338"/>
          </a:xfrm>
          <a:prstGeom prst="rect">
            <a:avLst/>
          </a:prstGeom>
          <a:noFill/>
          <a:ln>
            <a:noFill/>
          </a:ln>
        </p:spPr>
        <p:txBody>
          <a:bodyPr anchorCtr="0" anchor="t" bIns="60950" lIns="121900" spcFirstLastPara="1" rIns="121900" wrap="square" tIns="60950">
            <a:normAutofit fontScale="77500" lnSpcReduction="20000"/>
          </a:bodyPr>
          <a:lstStyle/>
          <a:p>
            <a:pPr indent="-342900" lvl="0" marL="457200" rtl="0" algn="l">
              <a:lnSpc>
                <a:spcPct val="90000"/>
              </a:lnSpc>
              <a:spcBef>
                <a:spcPts val="1000"/>
              </a:spcBef>
              <a:spcAft>
                <a:spcPts val="0"/>
              </a:spcAft>
              <a:buClr>
                <a:schemeClr val="dk1"/>
              </a:buClr>
              <a:buSzPct val="82949"/>
              <a:buChar char="•"/>
            </a:pPr>
            <a:r>
              <a:rPr lang="en-GB">
                <a:latin typeface="Arial"/>
                <a:ea typeface="Arial"/>
                <a:cs typeface="Arial"/>
                <a:sym typeface="Arial"/>
              </a:rPr>
              <a:t>Use the </a:t>
            </a:r>
            <a:r>
              <a:rPr lang="en-GB" u="sng">
                <a:solidFill>
                  <a:schemeClr val="hlink"/>
                </a:solidFill>
                <a:latin typeface="Arial"/>
                <a:ea typeface="Arial"/>
                <a:cs typeface="Arial"/>
                <a:sym typeface="Arial"/>
                <a:hlinkClick r:id="rId3"/>
              </a:rPr>
              <a:t>Journal Checker Tool</a:t>
            </a:r>
            <a:r>
              <a:rPr lang="en-GB">
                <a:latin typeface="Arial"/>
                <a:ea typeface="Arial"/>
                <a:cs typeface="Arial"/>
                <a:sym typeface="Arial"/>
              </a:rPr>
              <a:t> to see how to comply for each journal</a:t>
            </a:r>
            <a:endParaRPr/>
          </a:p>
          <a:p>
            <a:pPr indent="-342900" lvl="0" marL="457200" rtl="0" algn="l">
              <a:lnSpc>
                <a:spcPct val="90000"/>
              </a:lnSpc>
              <a:spcBef>
                <a:spcPts val="1000"/>
              </a:spcBef>
              <a:spcAft>
                <a:spcPts val="0"/>
              </a:spcAft>
              <a:buClr>
                <a:schemeClr val="dk1"/>
              </a:buClr>
              <a:buSzPct val="82949"/>
              <a:buChar char="•"/>
            </a:pPr>
            <a:r>
              <a:rPr lang="en-GB">
                <a:latin typeface="Arial"/>
                <a:ea typeface="Arial"/>
                <a:cs typeface="Arial"/>
                <a:sym typeface="Arial"/>
              </a:rPr>
              <a:t>Must also deposit in Europe PMC</a:t>
            </a:r>
            <a:endParaRPr/>
          </a:p>
          <a:p>
            <a:pPr indent="-342900" lvl="0" marL="457200" rtl="0" algn="l">
              <a:lnSpc>
                <a:spcPct val="90000"/>
              </a:lnSpc>
              <a:spcBef>
                <a:spcPts val="1000"/>
              </a:spcBef>
              <a:spcAft>
                <a:spcPts val="0"/>
              </a:spcAft>
              <a:buClr>
                <a:schemeClr val="dk1"/>
              </a:buClr>
              <a:buSzPct val="82949"/>
              <a:buChar char="•"/>
            </a:pPr>
            <a:r>
              <a:rPr lang="en-GB"/>
              <a:t>No Hybrid Journals</a:t>
            </a:r>
            <a:endParaRPr/>
          </a:p>
          <a:p>
            <a:pPr indent="-342900" lvl="0" marL="457200" rtl="0" algn="l">
              <a:lnSpc>
                <a:spcPct val="90000"/>
              </a:lnSpc>
              <a:spcBef>
                <a:spcPts val="1000"/>
              </a:spcBef>
              <a:spcAft>
                <a:spcPts val="0"/>
              </a:spcAft>
              <a:buClr>
                <a:schemeClr val="dk1"/>
              </a:buClr>
              <a:buSzPct val="82949"/>
              <a:buChar char="•"/>
            </a:pPr>
            <a:r>
              <a:rPr lang="en-GB"/>
              <a:t>CC-BY  (Wellcome allow CC-BY-ND if you get special permission)</a:t>
            </a:r>
            <a:endParaRPr/>
          </a:p>
          <a:p>
            <a:pPr indent="-342900" lvl="0" marL="457200" rtl="0" algn="l">
              <a:lnSpc>
                <a:spcPct val="90000"/>
              </a:lnSpc>
              <a:spcBef>
                <a:spcPts val="1000"/>
              </a:spcBef>
              <a:spcAft>
                <a:spcPts val="0"/>
              </a:spcAft>
              <a:buClr>
                <a:schemeClr val="dk1"/>
              </a:buClr>
              <a:buSzPct val="82949"/>
              <a:buChar char="•"/>
            </a:pPr>
            <a:r>
              <a:rPr lang="en-GB">
                <a:latin typeface="Arial"/>
                <a:ea typeface="Arial"/>
                <a:cs typeface="Arial"/>
                <a:sym typeface="Arial"/>
              </a:rPr>
              <a:t>Green OA</a:t>
            </a:r>
            <a:endParaRPr>
              <a:latin typeface="Arial"/>
              <a:ea typeface="Arial"/>
              <a:cs typeface="Arial"/>
              <a:sym typeface="Arial"/>
            </a:endParaRPr>
          </a:p>
          <a:p>
            <a:pPr indent="-342900" lvl="1" marL="914400" rtl="0" algn="l">
              <a:lnSpc>
                <a:spcPct val="90000"/>
              </a:lnSpc>
              <a:spcBef>
                <a:spcPts val="500"/>
              </a:spcBef>
              <a:spcAft>
                <a:spcPts val="0"/>
              </a:spcAft>
              <a:buSzPct val="96774"/>
              <a:buFont typeface="Arial"/>
              <a:buChar char="–"/>
            </a:pPr>
            <a:r>
              <a:rPr lang="en-GB">
                <a:latin typeface="Arial"/>
                <a:ea typeface="Arial"/>
                <a:cs typeface="Arial"/>
                <a:sym typeface="Arial"/>
              </a:rPr>
              <a:t>Rights Retention Statement</a:t>
            </a:r>
            <a:endParaRPr>
              <a:latin typeface="Arial"/>
              <a:ea typeface="Arial"/>
              <a:cs typeface="Arial"/>
              <a:sym typeface="Arial"/>
            </a:endParaRPr>
          </a:p>
          <a:p>
            <a:pPr indent="-342900" lvl="1" marL="914400" rtl="0" algn="l">
              <a:lnSpc>
                <a:spcPct val="90000"/>
              </a:lnSpc>
              <a:spcBef>
                <a:spcPts val="500"/>
              </a:spcBef>
              <a:spcAft>
                <a:spcPts val="0"/>
              </a:spcAft>
              <a:buSzPct val="96774"/>
              <a:buFont typeface="Arial"/>
              <a:buChar char="–"/>
            </a:pPr>
            <a:r>
              <a:rPr lang="en-GB">
                <a:latin typeface="Arial"/>
                <a:ea typeface="Arial"/>
                <a:cs typeface="Arial"/>
                <a:sym typeface="Arial"/>
              </a:rPr>
              <a:t>No Embargoes</a:t>
            </a:r>
            <a:endParaRPr/>
          </a:p>
          <a:p>
            <a:pPr indent="-342900" lvl="0" marL="457200" rtl="0" algn="l">
              <a:lnSpc>
                <a:spcPct val="90000"/>
              </a:lnSpc>
              <a:spcBef>
                <a:spcPts val="1000"/>
              </a:spcBef>
              <a:spcAft>
                <a:spcPts val="0"/>
              </a:spcAft>
              <a:buSzPct val="82949"/>
              <a:buFont typeface="Noto Sans Symbols"/>
              <a:buChar char="•"/>
            </a:pPr>
            <a:r>
              <a:rPr lang="en-GB">
                <a:latin typeface="Arial"/>
                <a:ea typeface="Arial"/>
                <a:cs typeface="Arial"/>
                <a:sym typeface="Arial"/>
              </a:rPr>
              <a:t>Gold OA</a:t>
            </a:r>
            <a:endParaRPr>
              <a:latin typeface="Arial"/>
              <a:ea typeface="Arial"/>
              <a:cs typeface="Arial"/>
              <a:sym typeface="Arial"/>
            </a:endParaRPr>
          </a:p>
          <a:p>
            <a:pPr indent="-342900" lvl="1" marL="914400" rtl="0" algn="l">
              <a:lnSpc>
                <a:spcPct val="90000"/>
              </a:lnSpc>
              <a:spcBef>
                <a:spcPts val="500"/>
              </a:spcBef>
              <a:spcAft>
                <a:spcPts val="0"/>
              </a:spcAft>
              <a:buSzPct val="96774"/>
              <a:buFont typeface="Noto Sans Symbols"/>
              <a:buChar char="•"/>
            </a:pPr>
            <a:r>
              <a:rPr lang="en-GB">
                <a:latin typeface="Arial"/>
                <a:ea typeface="Arial"/>
                <a:cs typeface="Arial"/>
                <a:sym typeface="Arial"/>
              </a:rPr>
              <a:t>Wellcome Trust may have provided a block grant</a:t>
            </a:r>
            <a:endParaRPr/>
          </a:p>
          <a:p>
            <a:pPr indent="-342900" lvl="1" marL="914400" rtl="0" algn="l">
              <a:lnSpc>
                <a:spcPct val="90000"/>
              </a:lnSpc>
              <a:spcBef>
                <a:spcPts val="500"/>
              </a:spcBef>
              <a:spcAft>
                <a:spcPts val="0"/>
              </a:spcAft>
              <a:buSzPct val="96774"/>
              <a:buChar char="•"/>
            </a:pPr>
            <a:r>
              <a:rPr lang="en-GB">
                <a:latin typeface="Arial"/>
                <a:ea typeface="Arial"/>
                <a:cs typeface="Arial"/>
                <a:sym typeface="Arial"/>
              </a:rPr>
              <a:t>Horizon Europe expect OA fees to be paid from the author’s grant</a:t>
            </a:r>
            <a:endParaRPr/>
          </a:p>
          <a:p>
            <a:pPr indent="-342900" lvl="1" marL="914400" rtl="0" algn="l">
              <a:lnSpc>
                <a:spcPct val="90000"/>
              </a:lnSpc>
              <a:spcBef>
                <a:spcPts val="500"/>
              </a:spcBef>
              <a:spcAft>
                <a:spcPts val="0"/>
              </a:spcAft>
              <a:buSzPct val="96774"/>
              <a:buChar char="•"/>
            </a:pPr>
            <a:r>
              <a:rPr lang="en-GB">
                <a:latin typeface="Arial"/>
                <a:ea typeface="Arial"/>
                <a:cs typeface="Arial"/>
                <a:sym typeface="Arial"/>
              </a:rPr>
              <a:t>Institutional Funds</a:t>
            </a:r>
            <a:endParaRPr/>
          </a:p>
          <a:p>
            <a:pPr indent="-342900" lvl="1" marL="914400" rtl="0" algn="l">
              <a:lnSpc>
                <a:spcPct val="90000"/>
              </a:lnSpc>
              <a:spcBef>
                <a:spcPts val="500"/>
              </a:spcBef>
              <a:spcAft>
                <a:spcPts val="0"/>
              </a:spcAft>
              <a:buSzPct val="96774"/>
              <a:buChar char="•"/>
            </a:pPr>
            <a:r>
              <a:rPr lang="en-GB">
                <a:latin typeface="Arial"/>
                <a:ea typeface="Arial"/>
                <a:cs typeface="Arial"/>
                <a:sym typeface="Arial"/>
              </a:rPr>
              <a:t>Transformative/Read and publish deals</a:t>
            </a:r>
            <a:endParaRPr/>
          </a:p>
          <a:p>
            <a:pPr indent="-342900" lvl="1" marL="914400" rtl="0" algn="l">
              <a:lnSpc>
                <a:spcPct val="90000"/>
              </a:lnSpc>
              <a:spcBef>
                <a:spcPts val="500"/>
              </a:spcBef>
              <a:spcAft>
                <a:spcPts val="0"/>
              </a:spcAft>
              <a:buSzPct val="96774"/>
              <a:buChar char="•"/>
            </a:pPr>
            <a:r>
              <a:rPr lang="en-GB">
                <a:latin typeface="Arial"/>
                <a:ea typeface="Arial"/>
                <a:cs typeface="Arial"/>
                <a:sym typeface="Arial"/>
              </a:rPr>
              <a:t>Other Research Funding</a:t>
            </a:r>
            <a:endParaRPr/>
          </a:p>
          <a:p>
            <a:pPr indent="-228600" lvl="0" marL="457200" rtl="0" algn="l">
              <a:lnSpc>
                <a:spcPct val="90000"/>
              </a:lnSpc>
              <a:spcBef>
                <a:spcPts val="1000"/>
              </a:spcBef>
              <a:spcAft>
                <a:spcPts val="0"/>
              </a:spcAft>
              <a:buClr>
                <a:schemeClr val="dk1"/>
              </a:buClr>
              <a:buSzPct val="82949"/>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1"/>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latin typeface="Rockwell"/>
                <a:ea typeface="Rockwell"/>
                <a:cs typeface="Rockwell"/>
                <a:sym typeface="Rockwell"/>
              </a:rPr>
              <a:t>The REF</a:t>
            </a:r>
            <a:endParaRPr/>
          </a:p>
        </p:txBody>
      </p:sp>
      <p:sp>
        <p:nvSpPr>
          <p:cNvPr id="265" name="Google Shape;265;p51"/>
          <p:cNvSpPr txBox="1"/>
          <p:nvPr>
            <p:ph idx="1" type="body"/>
          </p:nvPr>
        </p:nvSpPr>
        <p:spPr>
          <a:xfrm>
            <a:off x="838200" y="1825625"/>
            <a:ext cx="10515600" cy="4351338"/>
          </a:xfrm>
          <a:prstGeom prst="rect">
            <a:avLst/>
          </a:prstGeom>
          <a:noFill/>
          <a:ln>
            <a:noFill/>
          </a:ln>
        </p:spPr>
        <p:txBody>
          <a:bodyPr anchorCtr="0" anchor="t" bIns="60950" lIns="121900" spcFirstLastPara="1" rIns="121900" wrap="square" tIns="60950">
            <a:normAutofit/>
          </a:bodyPr>
          <a:lstStyle/>
          <a:p>
            <a:pPr indent="-342900" lvl="0" marL="457200" rtl="0" algn="l">
              <a:lnSpc>
                <a:spcPct val="90000"/>
              </a:lnSpc>
              <a:spcBef>
                <a:spcPts val="1000"/>
              </a:spcBef>
              <a:spcAft>
                <a:spcPts val="0"/>
              </a:spcAft>
              <a:buClr>
                <a:schemeClr val="dk1"/>
              </a:buClr>
              <a:buSzPts val="1800"/>
              <a:buChar char="•"/>
            </a:pPr>
            <a:r>
              <a:rPr lang="en-GB">
                <a:latin typeface="Arial"/>
                <a:ea typeface="Arial"/>
                <a:cs typeface="Arial"/>
                <a:sym typeface="Arial"/>
              </a:rPr>
              <a:t>Green Open Access</a:t>
            </a:r>
            <a:endParaRPr/>
          </a:p>
          <a:p>
            <a:pPr indent="-342900" lvl="1" marL="914400" rtl="0" algn="l">
              <a:lnSpc>
                <a:spcPct val="90000"/>
              </a:lnSpc>
              <a:spcBef>
                <a:spcPts val="500"/>
              </a:spcBef>
              <a:spcAft>
                <a:spcPts val="0"/>
              </a:spcAft>
              <a:buSzPts val="1800"/>
              <a:buChar char="•"/>
            </a:pPr>
            <a:r>
              <a:rPr lang="en-GB">
                <a:latin typeface="Arial"/>
                <a:ea typeface="Arial"/>
                <a:cs typeface="Arial"/>
                <a:sym typeface="Arial"/>
              </a:rPr>
              <a:t>Add your accepted manuscript to Pure</a:t>
            </a:r>
            <a:endParaRPr/>
          </a:p>
          <a:p>
            <a:pPr indent="-342900" lvl="1" marL="914400" rtl="0" algn="l">
              <a:lnSpc>
                <a:spcPct val="90000"/>
              </a:lnSpc>
              <a:spcBef>
                <a:spcPts val="500"/>
              </a:spcBef>
              <a:spcAft>
                <a:spcPts val="0"/>
              </a:spcAft>
              <a:buSzPts val="1800"/>
              <a:buChar char="•"/>
            </a:pPr>
            <a:r>
              <a:rPr lang="en-GB">
                <a:latin typeface="Arial"/>
                <a:ea typeface="Arial"/>
                <a:cs typeface="Arial"/>
                <a:sym typeface="Arial"/>
              </a:rPr>
              <a:t>Within three months of acceptance</a:t>
            </a:r>
            <a:endParaRPr/>
          </a:p>
          <a:p>
            <a:pPr indent="-342900" lvl="1" marL="914400" rtl="0" algn="l">
              <a:lnSpc>
                <a:spcPct val="90000"/>
              </a:lnSpc>
              <a:spcBef>
                <a:spcPts val="500"/>
              </a:spcBef>
              <a:spcAft>
                <a:spcPts val="0"/>
              </a:spcAft>
              <a:buSzPts val="1800"/>
              <a:buChar char="•"/>
            </a:pPr>
            <a:r>
              <a:rPr lang="en-GB">
                <a:latin typeface="Arial"/>
                <a:ea typeface="Arial"/>
                <a:cs typeface="Arial"/>
                <a:sym typeface="Arial"/>
              </a:rPr>
              <a:t>Embargo limits (12 months for STEM, 24 months otherwise)</a:t>
            </a:r>
            <a:endParaRPr/>
          </a:p>
          <a:p>
            <a:pPr indent="-342900" lvl="0" marL="457200" rtl="0" algn="l">
              <a:lnSpc>
                <a:spcPct val="90000"/>
              </a:lnSpc>
              <a:spcBef>
                <a:spcPts val="1000"/>
              </a:spcBef>
              <a:spcAft>
                <a:spcPts val="0"/>
              </a:spcAft>
              <a:buClr>
                <a:schemeClr val="dk1"/>
              </a:buClr>
              <a:buSzPts val="1800"/>
              <a:buChar char="•"/>
            </a:pPr>
            <a:r>
              <a:rPr lang="en-GB">
                <a:latin typeface="Arial"/>
                <a:ea typeface="Arial"/>
                <a:cs typeface="Arial"/>
                <a:sym typeface="Arial"/>
              </a:rPr>
              <a:t>Gold Open Access</a:t>
            </a:r>
            <a:endParaRPr/>
          </a:p>
          <a:p>
            <a:pPr indent="-342900" lvl="1" marL="914400" rtl="0" algn="l">
              <a:lnSpc>
                <a:spcPct val="90000"/>
              </a:lnSpc>
              <a:spcBef>
                <a:spcPts val="500"/>
              </a:spcBef>
              <a:spcAft>
                <a:spcPts val="0"/>
              </a:spcAft>
              <a:buSzPts val="1800"/>
              <a:buChar char="•"/>
            </a:pPr>
            <a:r>
              <a:rPr lang="en-GB">
                <a:latin typeface="Arial"/>
                <a:ea typeface="Arial"/>
                <a:cs typeface="Arial"/>
                <a:sym typeface="Arial"/>
              </a:rPr>
              <a:t>Institutional Funds</a:t>
            </a:r>
            <a:endParaRPr/>
          </a:p>
          <a:p>
            <a:pPr indent="-342900" lvl="1" marL="914400" rtl="0" algn="l">
              <a:lnSpc>
                <a:spcPct val="90000"/>
              </a:lnSpc>
              <a:spcBef>
                <a:spcPts val="500"/>
              </a:spcBef>
              <a:spcAft>
                <a:spcPts val="0"/>
              </a:spcAft>
              <a:buSzPts val="1800"/>
              <a:buChar char="•"/>
            </a:pPr>
            <a:r>
              <a:rPr lang="en-GB">
                <a:latin typeface="Arial"/>
                <a:ea typeface="Arial"/>
                <a:cs typeface="Arial"/>
                <a:sym typeface="Arial"/>
              </a:rPr>
              <a:t>Transformative/Read and publish deals</a:t>
            </a:r>
            <a:endParaRPr/>
          </a:p>
          <a:p>
            <a:pPr indent="-342900" lvl="1" marL="914400" rtl="0" algn="l">
              <a:lnSpc>
                <a:spcPct val="90000"/>
              </a:lnSpc>
              <a:spcBef>
                <a:spcPts val="500"/>
              </a:spcBef>
              <a:spcAft>
                <a:spcPts val="0"/>
              </a:spcAft>
              <a:buSzPts val="1800"/>
              <a:buChar char="•"/>
            </a:pPr>
            <a:r>
              <a:rPr lang="en-GB">
                <a:latin typeface="Arial"/>
                <a:ea typeface="Arial"/>
                <a:cs typeface="Arial"/>
                <a:sym typeface="Arial"/>
              </a:rPr>
              <a:t>Other Research Funding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latin typeface="Rockwell"/>
                <a:ea typeface="Rockwell"/>
                <a:cs typeface="Rockwell"/>
                <a:sym typeface="Rockwell"/>
              </a:rPr>
              <a:t>Top Open Access Tips</a:t>
            </a:r>
            <a:endParaRPr/>
          </a:p>
        </p:txBody>
      </p:sp>
      <p:sp>
        <p:nvSpPr>
          <p:cNvPr id="271" name="Google Shape;271;p52"/>
          <p:cNvSpPr txBox="1"/>
          <p:nvPr>
            <p:ph idx="1" type="body"/>
          </p:nvPr>
        </p:nvSpPr>
        <p:spPr>
          <a:xfrm>
            <a:off x="838200" y="1825625"/>
            <a:ext cx="10515600" cy="4351338"/>
          </a:xfrm>
          <a:prstGeom prst="rect">
            <a:avLst/>
          </a:prstGeom>
          <a:noFill/>
          <a:ln>
            <a:noFill/>
          </a:ln>
        </p:spPr>
        <p:txBody>
          <a:bodyPr anchorCtr="0" anchor="t" bIns="60950" lIns="121900" spcFirstLastPara="1" rIns="121900" wrap="square" tIns="60950">
            <a:normAutofit fontScale="92500" lnSpcReduction="10000"/>
          </a:bodyPr>
          <a:lstStyle/>
          <a:p>
            <a:pPr indent="-342900" lvl="0" marL="457200" rtl="0" algn="l">
              <a:lnSpc>
                <a:spcPct val="90000"/>
              </a:lnSpc>
              <a:spcBef>
                <a:spcPts val="1000"/>
              </a:spcBef>
              <a:spcAft>
                <a:spcPts val="0"/>
              </a:spcAft>
              <a:buSzPct val="69498"/>
              <a:buFont typeface="Noto Sans Symbols"/>
              <a:buChar char="▪"/>
            </a:pPr>
            <a:r>
              <a:rPr lang="en-GB">
                <a:latin typeface="Arial"/>
                <a:ea typeface="Arial"/>
                <a:cs typeface="Arial"/>
                <a:sym typeface="Arial"/>
              </a:rPr>
              <a:t>Ensure you understand </a:t>
            </a:r>
            <a:r>
              <a:rPr lang="en-GB" u="sng">
                <a:solidFill>
                  <a:schemeClr val="hlink"/>
                </a:solidFill>
                <a:latin typeface="Arial"/>
                <a:ea typeface="Arial"/>
                <a:cs typeface="Arial"/>
                <a:sym typeface="Arial"/>
                <a:hlinkClick r:id="rId3"/>
              </a:rPr>
              <a:t>your funder’s open access policy</a:t>
            </a:r>
            <a:endParaRPr>
              <a:latin typeface="Arial"/>
              <a:ea typeface="Arial"/>
              <a:cs typeface="Arial"/>
              <a:sym typeface="Arial"/>
            </a:endParaRPr>
          </a:p>
          <a:p>
            <a:pPr indent="-342900" lvl="0" marL="457200" rtl="0" algn="l">
              <a:lnSpc>
                <a:spcPct val="90000"/>
              </a:lnSpc>
              <a:spcBef>
                <a:spcPts val="1000"/>
              </a:spcBef>
              <a:spcAft>
                <a:spcPts val="0"/>
              </a:spcAft>
              <a:buSzPct val="69498"/>
              <a:buFont typeface="Noto Sans Symbols"/>
              <a:buChar char="▪"/>
            </a:pPr>
            <a:r>
              <a:rPr lang="en-GB">
                <a:latin typeface="Arial"/>
                <a:ea typeface="Arial"/>
                <a:cs typeface="Arial"/>
                <a:sym typeface="Arial"/>
              </a:rPr>
              <a:t>Decide your OA route </a:t>
            </a:r>
            <a:r>
              <a:rPr b="1" lang="en-GB">
                <a:latin typeface="Arial"/>
                <a:ea typeface="Arial"/>
                <a:cs typeface="Arial"/>
                <a:sym typeface="Arial"/>
              </a:rPr>
              <a:t>before </a:t>
            </a:r>
            <a:r>
              <a:rPr lang="en-GB">
                <a:latin typeface="Arial"/>
                <a:ea typeface="Arial"/>
                <a:cs typeface="Arial"/>
                <a:sym typeface="Arial"/>
              </a:rPr>
              <a:t>selecting your journal</a:t>
            </a:r>
            <a:endParaRPr/>
          </a:p>
          <a:p>
            <a:pPr indent="-342900" lvl="1" marL="914400" rtl="0" algn="l">
              <a:lnSpc>
                <a:spcPct val="90000"/>
              </a:lnSpc>
              <a:spcBef>
                <a:spcPts val="500"/>
              </a:spcBef>
              <a:spcAft>
                <a:spcPts val="0"/>
              </a:spcAft>
              <a:buSzPct val="81081"/>
              <a:buChar char="•"/>
            </a:pPr>
            <a:r>
              <a:rPr lang="en-GB">
                <a:latin typeface="Arial"/>
                <a:ea typeface="Arial"/>
                <a:cs typeface="Arial"/>
                <a:sym typeface="Arial"/>
              </a:rPr>
              <a:t>Check the </a:t>
            </a:r>
            <a:r>
              <a:rPr lang="en-GB" u="sng">
                <a:solidFill>
                  <a:schemeClr val="hlink"/>
                </a:solidFill>
                <a:latin typeface="Arial"/>
                <a:ea typeface="Arial"/>
                <a:cs typeface="Arial"/>
                <a:sym typeface="Arial"/>
                <a:hlinkClick r:id="rId4"/>
              </a:rPr>
              <a:t>list of Read and Publish </a:t>
            </a:r>
            <a:r>
              <a:rPr lang="en-GB">
                <a:latin typeface="Arial"/>
                <a:ea typeface="Arial"/>
                <a:cs typeface="Arial"/>
                <a:sym typeface="Arial"/>
              </a:rPr>
              <a:t>deals</a:t>
            </a:r>
            <a:endParaRPr/>
          </a:p>
          <a:p>
            <a:pPr indent="-342900" lvl="1" marL="914400" rtl="0" algn="l">
              <a:lnSpc>
                <a:spcPct val="90000"/>
              </a:lnSpc>
              <a:spcBef>
                <a:spcPts val="500"/>
              </a:spcBef>
              <a:spcAft>
                <a:spcPts val="0"/>
              </a:spcAft>
              <a:buSzPct val="81081"/>
              <a:buChar char="•"/>
            </a:pPr>
            <a:r>
              <a:rPr lang="en-GB">
                <a:latin typeface="Arial"/>
                <a:ea typeface="Arial"/>
                <a:cs typeface="Arial"/>
                <a:sym typeface="Arial"/>
              </a:rPr>
              <a:t>For Green OA Include a Rights Retention Statement</a:t>
            </a:r>
            <a:endParaRPr/>
          </a:p>
          <a:p>
            <a:pPr indent="-342900" lvl="1" marL="914400" rtl="0" algn="l">
              <a:lnSpc>
                <a:spcPct val="90000"/>
              </a:lnSpc>
              <a:spcBef>
                <a:spcPts val="500"/>
              </a:spcBef>
              <a:spcAft>
                <a:spcPts val="0"/>
              </a:spcAft>
              <a:buSzPct val="81081"/>
              <a:buChar char="•"/>
            </a:pPr>
            <a:r>
              <a:rPr lang="en-GB">
                <a:latin typeface="Arial"/>
                <a:ea typeface="Arial"/>
                <a:cs typeface="Arial"/>
                <a:sym typeface="Arial"/>
              </a:rPr>
              <a:t>If your publisher requires an OA fee, arrange funding </a:t>
            </a:r>
            <a:endParaRPr/>
          </a:p>
          <a:p>
            <a:pPr indent="-342900" lvl="2" marL="1371600" rtl="0" algn="l">
              <a:lnSpc>
                <a:spcPct val="90000"/>
              </a:lnSpc>
              <a:spcBef>
                <a:spcPts val="500"/>
              </a:spcBef>
              <a:spcAft>
                <a:spcPts val="0"/>
              </a:spcAft>
              <a:buSzPct val="97297"/>
              <a:buChar char="•"/>
            </a:pPr>
            <a:r>
              <a:rPr lang="en-GB">
                <a:latin typeface="Arial"/>
                <a:ea typeface="Arial"/>
                <a:cs typeface="Arial"/>
                <a:sym typeface="Arial"/>
              </a:rPr>
              <a:t>UKRI/Wellcome apply to library. </a:t>
            </a:r>
            <a:endParaRPr/>
          </a:p>
          <a:p>
            <a:pPr indent="-342900" lvl="2" marL="1371600" rtl="0" algn="l">
              <a:lnSpc>
                <a:spcPct val="90000"/>
              </a:lnSpc>
              <a:spcBef>
                <a:spcPts val="500"/>
              </a:spcBef>
              <a:spcAft>
                <a:spcPts val="0"/>
              </a:spcAft>
              <a:buSzPct val="97297"/>
              <a:buChar char="•"/>
            </a:pPr>
            <a:r>
              <a:rPr lang="en-GB">
                <a:latin typeface="Arial"/>
                <a:ea typeface="Arial"/>
                <a:cs typeface="Arial"/>
                <a:sym typeface="Arial"/>
              </a:rPr>
              <a:t>Horizon Europe/NIHR pay from grant</a:t>
            </a:r>
            <a:endParaRPr>
              <a:latin typeface="Arial"/>
              <a:ea typeface="Arial"/>
              <a:cs typeface="Arial"/>
              <a:sym typeface="Arial"/>
            </a:endParaRPr>
          </a:p>
          <a:p>
            <a:pPr indent="-342900" lvl="0" marL="457200" rtl="0" algn="l">
              <a:lnSpc>
                <a:spcPct val="90000"/>
              </a:lnSpc>
              <a:spcBef>
                <a:spcPts val="1000"/>
              </a:spcBef>
              <a:spcAft>
                <a:spcPts val="0"/>
              </a:spcAft>
              <a:buSzPct val="69498"/>
              <a:buFont typeface="Noto Sans Symbols"/>
              <a:buChar char="▪"/>
            </a:pPr>
            <a:r>
              <a:rPr lang="en-GB">
                <a:latin typeface="Arial"/>
                <a:ea typeface="Arial"/>
                <a:cs typeface="Arial"/>
                <a:sym typeface="Arial"/>
              </a:rPr>
              <a:t>Save your drafts so you have an accepted manuscript</a:t>
            </a:r>
            <a:endParaRPr/>
          </a:p>
          <a:p>
            <a:pPr indent="-342900" lvl="1" marL="914400" rtl="0" algn="l">
              <a:lnSpc>
                <a:spcPct val="90000"/>
              </a:lnSpc>
              <a:spcBef>
                <a:spcPts val="500"/>
              </a:spcBef>
              <a:spcAft>
                <a:spcPts val="0"/>
              </a:spcAft>
              <a:buSzPct val="81081"/>
              <a:buChar char="•"/>
            </a:pPr>
            <a:r>
              <a:rPr lang="en-GB" u="sng">
                <a:solidFill>
                  <a:schemeClr val="hlink"/>
                </a:solidFill>
                <a:latin typeface="Arial"/>
                <a:ea typeface="Arial"/>
                <a:cs typeface="Arial"/>
                <a:sym typeface="Arial"/>
                <a:hlinkClick r:id="rId5"/>
              </a:rPr>
              <a:t>Upload to Pure</a:t>
            </a:r>
            <a:r>
              <a:rPr lang="en-GB">
                <a:latin typeface="Arial"/>
                <a:ea typeface="Arial"/>
                <a:cs typeface="Arial"/>
                <a:sym typeface="Arial"/>
              </a:rPr>
              <a:t> on Acceptance</a:t>
            </a:r>
            <a:endParaRPr/>
          </a:p>
          <a:p>
            <a:pPr indent="-342900" lvl="1" marL="914400" rtl="0" algn="l">
              <a:lnSpc>
                <a:spcPct val="90000"/>
              </a:lnSpc>
              <a:spcBef>
                <a:spcPts val="500"/>
              </a:spcBef>
              <a:spcAft>
                <a:spcPts val="0"/>
              </a:spcAft>
              <a:buSzPct val="85000"/>
              <a:buChar char="•"/>
            </a:pPr>
            <a:r>
              <a:rPr lang="en-GB" sz="2800">
                <a:latin typeface="Arial"/>
                <a:ea typeface="Arial"/>
                <a:cs typeface="Arial"/>
                <a:sym typeface="Arial"/>
              </a:rPr>
              <a:t>Wellcome, Horizon, MRC, BBSRC funded authors: </a:t>
            </a:r>
            <a:r>
              <a:rPr lang="en-GB" sz="2800" u="sng">
                <a:solidFill>
                  <a:schemeClr val="hlink"/>
                </a:solidFill>
                <a:latin typeface="Arial"/>
                <a:ea typeface="Arial"/>
                <a:cs typeface="Arial"/>
                <a:sym typeface="Arial"/>
                <a:hlinkClick r:id="rId6"/>
              </a:rPr>
              <a:t>deposit in Europe PMC</a:t>
            </a:r>
            <a:r>
              <a:rPr lang="en-GB" sz="2800">
                <a:latin typeface="Arial"/>
                <a:ea typeface="Arial"/>
                <a:cs typeface="Arial"/>
                <a:sym typeface="Arial"/>
              </a:rPr>
              <a:t> </a:t>
            </a:r>
            <a:endParaRPr sz="2800">
              <a:latin typeface="Arial"/>
              <a:ea typeface="Arial"/>
              <a:cs typeface="Arial"/>
              <a:sym typeface="Arial"/>
            </a:endParaRPr>
          </a:p>
          <a:p>
            <a:pPr indent="-228600" lvl="0" marL="457200" rtl="0" algn="l">
              <a:lnSpc>
                <a:spcPct val="90000"/>
              </a:lnSpc>
              <a:spcBef>
                <a:spcPts val="1000"/>
              </a:spcBef>
              <a:spcAft>
                <a:spcPts val="0"/>
              </a:spcAft>
              <a:buSzPct val="69498"/>
              <a:buFont typeface="Noto Sans Symbols"/>
              <a:buNone/>
            </a:pPr>
            <a:r>
              <a:t/>
            </a:r>
            <a:endParaRPr/>
          </a:p>
          <a:p>
            <a:pPr indent="-228600" lvl="1" marL="914400" rtl="0" algn="l">
              <a:lnSpc>
                <a:spcPct val="90000"/>
              </a:lnSpc>
              <a:spcBef>
                <a:spcPts val="500"/>
              </a:spcBef>
              <a:spcAft>
                <a:spcPts val="0"/>
              </a:spcAft>
              <a:buSzPct val="81081"/>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1b3a5d9146_0_78"/>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Group Discussion</a:t>
            </a:r>
            <a:endParaRPr/>
          </a:p>
        </p:txBody>
      </p:sp>
      <p:sp>
        <p:nvSpPr>
          <p:cNvPr id="277" name="Google Shape;277;g21b3a5d9146_0_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SzPts val="1800"/>
              <a:buNone/>
            </a:pPr>
            <a:r>
              <a:rPr lang="en-GB" sz="2900"/>
              <a:t>What is the overall goal of your workshop?</a:t>
            </a:r>
            <a:endParaRPr sz="2900"/>
          </a:p>
          <a:p>
            <a:pPr indent="0" lvl="0" marL="457200" rtl="0" algn="l">
              <a:lnSpc>
                <a:spcPct val="100000"/>
              </a:lnSpc>
              <a:spcBef>
                <a:spcPts val="0"/>
              </a:spcBef>
              <a:spcAft>
                <a:spcPts val="0"/>
              </a:spcAft>
              <a:buSzPts val="1800"/>
              <a:buNone/>
            </a:pPr>
            <a:r>
              <a:rPr lang="en-GB" sz="2900"/>
              <a:t>What’s in scope and what’s out.*</a:t>
            </a:r>
            <a:endParaRPr sz="2900"/>
          </a:p>
          <a:p>
            <a:pPr indent="0" lvl="0" marL="0" rtl="0" algn="l">
              <a:lnSpc>
                <a:spcPct val="100000"/>
              </a:lnSpc>
              <a:spcBef>
                <a:spcPts val="0"/>
              </a:spcBef>
              <a:spcAft>
                <a:spcPts val="0"/>
              </a:spcAft>
              <a:buSzPts val="1800"/>
              <a:buNone/>
            </a:pPr>
            <a:r>
              <a:t/>
            </a:r>
            <a:endParaRPr sz="29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t/>
            </a:r>
            <a:endParaRPr sz="2400"/>
          </a:p>
          <a:p>
            <a:pPr indent="0" lvl="0" marL="457200" rtl="0" algn="l">
              <a:lnSpc>
                <a:spcPct val="100000"/>
              </a:lnSpc>
              <a:spcBef>
                <a:spcPts val="0"/>
              </a:spcBef>
              <a:spcAft>
                <a:spcPts val="0"/>
              </a:spcAft>
              <a:buSzPts val="1800"/>
              <a:buNone/>
            </a:pPr>
            <a:r>
              <a:rPr lang="en-GB" sz="2400"/>
              <a:t>*Opportunity to change groups at this stage if appropriate</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1b3a5d9146_0_2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Workshop themes</a:t>
            </a:r>
            <a:endParaRPr/>
          </a:p>
        </p:txBody>
      </p:sp>
      <p:sp>
        <p:nvSpPr>
          <p:cNvPr id="283" name="Google Shape;283;g21b3a5d9146_0_20"/>
          <p:cNvSpPr txBox="1"/>
          <p:nvPr/>
        </p:nvSpPr>
        <p:spPr>
          <a:xfrm>
            <a:off x="504200" y="1723090"/>
            <a:ext cx="5463000" cy="1380091"/>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Reasons for Open Access</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120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Who is excluded from research?</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do authors benefit from open access?</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do funders/Unis/the REF require?</a:t>
            </a:r>
            <a:endParaRPr/>
          </a:p>
        </p:txBody>
      </p:sp>
      <p:sp>
        <p:nvSpPr>
          <p:cNvPr id="284" name="Google Shape;284;g21b3a5d9146_0_20"/>
          <p:cNvSpPr txBox="1"/>
          <p:nvPr/>
        </p:nvSpPr>
        <p:spPr>
          <a:xfrm>
            <a:off x="8009576" y="1690825"/>
            <a:ext cx="2499656" cy="2045851"/>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Open Access Policies</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120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REF</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UKRI</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Wellcome Trust</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Horizon Europe</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NIHR</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Other Funders</a:t>
            </a:r>
            <a:endParaRPr/>
          </a:p>
        </p:txBody>
      </p:sp>
      <p:sp>
        <p:nvSpPr>
          <p:cNvPr id="285" name="Google Shape;285;g21b3a5d9146_0_20"/>
          <p:cNvSpPr txBox="1"/>
          <p:nvPr/>
        </p:nvSpPr>
        <p:spPr>
          <a:xfrm>
            <a:off x="5794550" y="4442235"/>
            <a:ext cx="6742500" cy="1823931"/>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Books, Chapters and Monographs</a:t>
            </a:r>
            <a:endParaRPr/>
          </a:p>
          <a:p>
            <a:pPr indent="0" lvl="0" marL="0" marR="0" rtl="0" algn="ctr">
              <a:lnSpc>
                <a:spcPct val="102916"/>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Which funders require OA books?</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can I fund and OA book</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routes are there if you have no funding?</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do I licence images for use in an OA book?</a:t>
            </a:r>
            <a:endParaRPr b="0" i="0" sz="1400" u="none" cap="none" strike="noStrike">
              <a:solidFill>
                <a:srgbClr val="000000"/>
              </a:solidFill>
              <a:latin typeface="Arial"/>
              <a:ea typeface="Arial"/>
              <a:cs typeface="Arial"/>
              <a:sym typeface="Arial"/>
            </a:endParaRPr>
          </a:p>
        </p:txBody>
      </p:sp>
      <p:sp>
        <p:nvSpPr>
          <p:cNvPr id="286" name="Google Shape;286;g21b3a5d9146_0_20"/>
          <p:cNvSpPr txBox="1"/>
          <p:nvPr/>
        </p:nvSpPr>
        <p:spPr>
          <a:xfrm>
            <a:off x="609350" y="4474500"/>
            <a:ext cx="5185200" cy="1602011"/>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Licencing</a:t>
            </a:r>
            <a:endParaRPr/>
          </a:p>
          <a:p>
            <a:pPr indent="0" lvl="0" marL="0" marR="0" rtl="0" algn="ctr">
              <a:lnSpc>
                <a:spcPct val="102916"/>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is a Creative Commons licence?</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Why do we use them?</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Which licence should I choose?</a:t>
            </a:r>
            <a:endParaRPr b="0" i="0" sz="1400" u="none" cap="none" strike="noStrike">
              <a:solidFill>
                <a:srgbClr val="000000"/>
              </a:solidFill>
              <a:latin typeface="Arial"/>
              <a:ea typeface="Arial"/>
              <a:cs typeface="Arial"/>
              <a:sym typeface="Arial"/>
            </a:endParaRPr>
          </a:p>
        </p:txBody>
      </p:sp>
      <p:sp>
        <p:nvSpPr>
          <p:cNvPr id="287" name="Google Shape;287;g21b3a5d9146_0_20"/>
          <p:cNvSpPr txBox="1"/>
          <p:nvPr/>
        </p:nvSpPr>
        <p:spPr>
          <a:xfrm>
            <a:off x="4586921" y="3001857"/>
            <a:ext cx="3275762" cy="161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Routes to Open Access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Choosing a journal</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Green/Gold/Hybrid/Diamond OA</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Rights Retention Statements</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Article Processing Charges</a:t>
            </a:r>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Read and Publish Deals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Identifying your trainees</a:t>
            </a:r>
            <a:endParaRPr/>
          </a:p>
        </p:txBody>
      </p:sp>
      <p:sp>
        <p:nvSpPr>
          <p:cNvPr id="293" name="Google Shape;293;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457200" rtl="0" algn="ctr">
              <a:lnSpc>
                <a:spcPct val="90000"/>
              </a:lnSpc>
              <a:spcBef>
                <a:spcPts val="1000"/>
              </a:spcBef>
              <a:spcAft>
                <a:spcPts val="0"/>
              </a:spcAft>
              <a:buClr>
                <a:schemeClr val="dk1"/>
              </a:buClr>
              <a:buSzPts val="1800"/>
              <a:buNone/>
            </a:pPr>
            <a:r>
              <a:rPr lang="en-GB"/>
              <a:t>Who would be interested in your workshop?</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rPr lang="en-GB"/>
              <a:t>OR</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rPr lang="en-GB"/>
              <a:t>Who are you trying to engage with?</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p:txBody>
      </p:sp>
      <p:sp>
        <p:nvSpPr>
          <p:cNvPr id="294" name="Google Shape;294;p3"/>
          <p:cNvSpPr/>
          <p:nvPr/>
        </p:nvSpPr>
        <p:spPr>
          <a:xfrm>
            <a:off x="5882000" y="4685200"/>
            <a:ext cx="705900" cy="739500"/>
          </a:xfrm>
          <a:prstGeom prst="downArrow">
            <a:avLst>
              <a:gd fmla="val 50000" name="adj1"/>
              <a:gd fmla="val 50000" name="adj2"/>
            </a:avLst>
          </a:prstGeom>
          <a:solidFill>
            <a:srgbClr val="40417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
          <p:cNvSpPr txBox="1"/>
          <p:nvPr/>
        </p:nvSpPr>
        <p:spPr>
          <a:xfrm>
            <a:off x="900900" y="5815875"/>
            <a:ext cx="10390200" cy="572700"/>
          </a:xfrm>
          <a:prstGeom prst="rect">
            <a:avLst/>
          </a:prstGeom>
          <a:noFill/>
          <a:ln>
            <a:noFill/>
          </a:ln>
        </p:spPr>
        <p:txBody>
          <a:bodyPr anchorCtr="0" anchor="t" bIns="91425" lIns="91425" spcFirstLastPara="1" rIns="91425" wrap="square" tIns="91425">
            <a:spAutoFit/>
          </a:bodyPr>
          <a:lstStyle/>
          <a:p>
            <a:pPr indent="-228600" lvl="0" marL="457200" marR="0" rtl="0" algn="ctr">
              <a:lnSpc>
                <a:spcPct val="90000"/>
              </a:lnSpc>
              <a:spcBef>
                <a:spcPts val="100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Identify the needs and motivations of your potential learners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1b3a5d9146_0_29"/>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Identifying your trainees</a:t>
            </a:r>
            <a:endParaRPr/>
          </a:p>
        </p:txBody>
      </p:sp>
      <p:sp>
        <p:nvSpPr>
          <p:cNvPr id="301" name="Google Shape;301;g21b3a5d9146_0_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GB" sz="2200"/>
              <a:t>For example:</a:t>
            </a:r>
            <a:endParaRPr sz="2200"/>
          </a:p>
          <a:p>
            <a:pPr indent="-368300" lvl="0" marL="457200" rtl="0" algn="l">
              <a:lnSpc>
                <a:spcPct val="115000"/>
              </a:lnSpc>
              <a:spcBef>
                <a:spcPts val="0"/>
              </a:spcBef>
              <a:spcAft>
                <a:spcPts val="0"/>
              </a:spcAft>
              <a:buSzPts val="2200"/>
              <a:buFont typeface="Calibri"/>
              <a:buChar char="●"/>
            </a:pPr>
            <a:r>
              <a:rPr lang="en-GB" sz="2200"/>
              <a:t>New to academic publishing</a:t>
            </a:r>
            <a:endParaRPr sz="2200"/>
          </a:p>
          <a:p>
            <a:pPr indent="-368300" lvl="0" marL="457200" rtl="0" algn="l">
              <a:lnSpc>
                <a:spcPct val="115000"/>
              </a:lnSpc>
              <a:spcBef>
                <a:spcPts val="0"/>
              </a:spcBef>
              <a:spcAft>
                <a:spcPts val="0"/>
              </a:spcAft>
              <a:buSzPts val="2200"/>
              <a:buFont typeface="Calibri"/>
              <a:buChar char="●"/>
            </a:pPr>
            <a:r>
              <a:rPr lang="en-GB" sz="2200"/>
              <a:t>Have published before but new to open access</a:t>
            </a:r>
            <a:endParaRPr sz="2200"/>
          </a:p>
          <a:p>
            <a:pPr indent="-368300" lvl="0" marL="457200" rtl="0" algn="l">
              <a:lnSpc>
                <a:spcPct val="115000"/>
              </a:lnSpc>
              <a:spcBef>
                <a:spcPts val="0"/>
              </a:spcBef>
              <a:spcAft>
                <a:spcPts val="0"/>
              </a:spcAft>
              <a:buSzPts val="2200"/>
              <a:buFont typeface="Calibri"/>
              <a:buChar char="●"/>
            </a:pPr>
            <a:r>
              <a:rPr lang="en-GB" sz="2200"/>
              <a:t>Familiar with Open Access but want to learn best practice</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SzPts val="1800"/>
              <a:buNone/>
            </a:pPr>
            <a:r>
              <a:rPr lang="en-GB" sz="2200"/>
              <a:t>Prerequisites? </a:t>
            </a:r>
            <a:endParaRPr sz="2200"/>
          </a:p>
          <a:p>
            <a:pPr indent="-368300" lvl="0" marL="457200" rtl="0" algn="l">
              <a:lnSpc>
                <a:spcPct val="115000"/>
              </a:lnSpc>
              <a:spcBef>
                <a:spcPts val="0"/>
              </a:spcBef>
              <a:spcAft>
                <a:spcPts val="0"/>
              </a:spcAft>
              <a:buSzPts val="2200"/>
              <a:buFont typeface="Calibri"/>
              <a:buChar char="●"/>
            </a:pPr>
            <a:r>
              <a:rPr lang="en-GB" sz="2200"/>
              <a:t>Specific discipline?</a:t>
            </a:r>
            <a:endParaRPr sz="2200"/>
          </a:p>
          <a:p>
            <a:pPr indent="-368300" lvl="0" marL="457200" rtl="0" algn="l">
              <a:lnSpc>
                <a:spcPct val="115000"/>
              </a:lnSpc>
              <a:spcBef>
                <a:spcPts val="0"/>
              </a:spcBef>
              <a:spcAft>
                <a:spcPts val="0"/>
              </a:spcAft>
              <a:buSzPts val="2200"/>
              <a:buFont typeface="Calibri"/>
              <a:buChar char="●"/>
            </a:pPr>
            <a:r>
              <a:rPr lang="en-GB" sz="2200"/>
              <a:t>Particular career stage?</a:t>
            </a:r>
            <a:endParaRPr sz="2200"/>
          </a:p>
          <a:p>
            <a:pPr indent="-368300" lvl="0" marL="457200" rtl="0" algn="l">
              <a:lnSpc>
                <a:spcPct val="115000"/>
              </a:lnSpc>
              <a:spcBef>
                <a:spcPts val="0"/>
              </a:spcBef>
              <a:spcAft>
                <a:spcPts val="0"/>
              </a:spcAft>
              <a:buSzPts val="2200"/>
              <a:buFont typeface="Calibri"/>
              <a:buChar char="●"/>
            </a:pPr>
            <a:r>
              <a:rPr lang="en-GB" sz="2200"/>
              <a:t>Particular background?</a:t>
            </a:r>
            <a:endParaRPr sz="2200"/>
          </a:p>
          <a:p>
            <a:pPr indent="-368300" lvl="0" marL="457200" rtl="0" algn="l">
              <a:lnSpc>
                <a:spcPct val="115000"/>
              </a:lnSpc>
              <a:spcBef>
                <a:spcPts val="0"/>
              </a:spcBef>
              <a:spcAft>
                <a:spcPts val="0"/>
              </a:spcAft>
              <a:buSzPts val="2200"/>
              <a:buFont typeface="Calibri"/>
              <a:buChar char="●"/>
            </a:pPr>
            <a:r>
              <a:rPr lang="en-GB" sz="2200"/>
              <a:t>Have publications they’re currently working on?</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1991c707ef_0_1"/>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Objectives</a:t>
            </a:r>
            <a:endParaRPr/>
          </a:p>
        </p:txBody>
      </p:sp>
      <p:sp>
        <p:nvSpPr>
          <p:cNvPr id="114" name="Google Shape;114;g21991c707ef_0_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GB"/>
              <a:t>Work in groups to develop a workshop for delivery in your institutions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Align these workshops with the optimal pedagogic practices relevant to the topic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Pre-empt barriers challenges to motivating your trainees to adopt change in their working practise</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Design a strategy to evaluate your workshop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1b3a5d9146_0_71"/>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Group Discussion</a:t>
            </a:r>
            <a:endParaRPr/>
          </a:p>
        </p:txBody>
      </p:sp>
      <p:sp>
        <p:nvSpPr>
          <p:cNvPr id="307" name="Google Shape;307;g21b3a5d9146_0_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SzPts val="1800"/>
              <a:buNone/>
            </a:pPr>
            <a:r>
              <a:rPr lang="en-GB" sz="2900"/>
              <a:t>Who are the trainees you are targeting?</a:t>
            </a:r>
            <a:endParaRPr sz="2900"/>
          </a:p>
          <a:p>
            <a:pPr indent="0" lvl="0" marL="0" rtl="0" algn="l">
              <a:lnSpc>
                <a:spcPct val="100000"/>
              </a:lnSpc>
              <a:spcBef>
                <a:spcPts val="0"/>
              </a:spcBef>
              <a:spcAft>
                <a:spcPts val="0"/>
              </a:spcAft>
              <a:buSzPts val="1800"/>
              <a:buNone/>
            </a:pPr>
            <a:r>
              <a:rPr lang="en-GB" sz="2900"/>
              <a:t>      How would you identify their learning goals.</a:t>
            </a:r>
            <a:endParaRPr sz="2900"/>
          </a:p>
          <a:p>
            <a:pPr indent="0" lvl="0" marL="0" rtl="0" algn="l">
              <a:lnSpc>
                <a:spcPct val="100000"/>
              </a:lnSpc>
              <a:spcBef>
                <a:spcPts val="0"/>
              </a:spcBef>
              <a:spcAft>
                <a:spcPts val="0"/>
              </a:spcAft>
              <a:buSzPts val="1800"/>
              <a:buNone/>
            </a:pPr>
            <a:r>
              <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5"/>
          <p:cNvGrpSpPr/>
          <p:nvPr/>
        </p:nvGrpSpPr>
        <p:grpSpPr>
          <a:xfrm>
            <a:off x="2313800" y="1317001"/>
            <a:ext cx="7198656" cy="4930965"/>
            <a:chOff x="98911" y="1213"/>
            <a:chExt cx="7198656" cy="5240133"/>
          </a:xfrm>
        </p:grpSpPr>
        <p:sp>
          <p:nvSpPr>
            <p:cNvPr id="313" name="Google Shape;313;p5"/>
            <p:cNvSpPr/>
            <p:nvPr/>
          </p:nvSpPr>
          <p:spPr>
            <a:xfrm>
              <a:off x="2340292" y="1213"/>
              <a:ext cx="2715894" cy="1357947"/>
            </a:xfrm>
            <a:prstGeom prst="roundRect">
              <a:avLst>
                <a:gd fmla="val 10000"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5"/>
            <p:cNvSpPr txBox="1"/>
            <p:nvPr/>
          </p:nvSpPr>
          <p:spPr>
            <a:xfrm>
              <a:off x="2380065" y="40986"/>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Session outcomes</a:t>
              </a:r>
              <a:endParaRPr b="0" i="0" sz="1400" u="none" cap="none" strike="noStrike">
                <a:solidFill>
                  <a:srgbClr val="000000"/>
                </a:solidFill>
                <a:latin typeface="Arial"/>
                <a:ea typeface="Arial"/>
                <a:cs typeface="Arial"/>
                <a:sym typeface="Arial"/>
              </a:endParaRPr>
            </a:p>
          </p:txBody>
        </p:sp>
        <p:sp>
          <p:nvSpPr>
            <p:cNvPr id="315" name="Google Shape;315;p5"/>
            <p:cNvSpPr/>
            <p:nvPr/>
          </p:nvSpPr>
          <p:spPr>
            <a:xfrm rot="3600000">
              <a:off x="4112183" y="2383639"/>
              <a:ext cx="1413494" cy="475281"/>
            </a:xfrm>
            <a:prstGeom prst="leftRightArrow">
              <a:avLst>
                <a:gd fmla="val 60000" name="adj1"/>
                <a:gd fmla="val 50000" name="adj2"/>
              </a:avLst>
            </a:pr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
            <p:cNvSpPr txBox="1"/>
            <p:nvPr/>
          </p:nvSpPr>
          <p:spPr>
            <a:xfrm rot="3600000">
              <a:off x="4254767" y="2478695"/>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sp>
          <p:nvSpPr>
            <p:cNvPr id="317" name="Google Shape;317;p5"/>
            <p:cNvSpPr/>
            <p:nvPr/>
          </p:nvSpPr>
          <p:spPr>
            <a:xfrm>
              <a:off x="4581673" y="3883399"/>
              <a:ext cx="2715894" cy="1357947"/>
            </a:xfrm>
            <a:prstGeom prst="roundRect">
              <a:avLst>
                <a:gd fmla="val 10000" name="adj"/>
              </a:avLst>
            </a:prstGeom>
            <a:solidFill>
              <a:srgbClr val="4CC3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
            <p:cNvSpPr txBox="1"/>
            <p:nvPr/>
          </p:nvSpPr>
          <p:spPr>
            <a:xfrm>
              <a:off x="4621446" y="3923172"/>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Session activities</a:t>
              </a:r>
              <a:endParaRPr b="0" i="0" sz="1400" u="none" cap="none" strike="noStrike">
                <a:solidFill>
                  <a:srgbClr val="000000"/>
                </a:solidFill>
                <a:latin typeface="Arial"/>
                <a:ea typeface="Arial"/>
                <a:cs typeface="Arial"/>
                <a:sym typeface="Arial"/>
              </a:endParaRPr>
            </a:p>
          </p:txBody>
        </p:sp>
        <p:sp>
          <p:nvSpPr>
            <p:cNvPr id="319" name="Google Shape;319;p5"/>
            <p:cNvSpPr/>
            <p:nvPr/>
          </p:nvSpPr>
          <p:spPr>
            <a:xfrm rot="10800000">
              <a:off x="2991492" y="4324732"/>
              <a:ext cx="1413494" cy="475281"/>
            </a:xfrm>
            <a:prstGeom prst="leftRightArrow">
              <a:avLst>
                <a:gd fmla="val 60000" name="adj1"/>
                <a:gd fmla="val 50000" name="adj2"/>
              </a:avLst>
            </a:prstGeom>
            <a:solidFill>
              <a:srgbClr val="4CC3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
            <p:cNvSpPr txBox="1"/>
            <p:nvPr/>
          </p:nvSpPr>
          <p:spPr>
            <a:xfrm>
              <a:off x="3134076" y="4419788"/>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sp>
          <p:nvSpPr>
            <p:cNvPr id="321" name="Google Shape;321;p5"/>
            <p:cNvSpPr/>
            <p:nvPr/>
          </p:nvSpPr>
          <p:spPr>
            <a:xfrm>
              <a:off x="98911" y="3883399"/>
              <a:ext cx="2715894" cy="1357947"/>
            </a:xfrm>
            <a:prstGeom prst="roundRect">
              <a:avLst>
                <a:gd fmla="val 10000"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
            <p:cNvSpPr txBox="1"/>
            <p:nvPr/>
          </p:nvSpPr>
          <p:spPr>
            <a:xfrm>
              <a:off x="138684" y="3923172"/>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Checking progress</a:t>
              </a:r>
              <a:endParaRPr b="0" i="0" sz="1400" u="none" cap="none" strike="noStrike">
                <a:solidFill>
                  <a:srgbClr val="000000"/>
                </a:solidFill>
                <a:latin typeface="Arial"/>
                <a:ea typeface="Arial"/>
                <a:cs typeface="Arial"/>
                <a:sym typeface="Arial"/>
              </a:endParaRPr>
            </a:p>
          </p:txBody>
        </p:sp>
        <p:sp>
          <p:nvSpPr>
            <p:cNvPr id="323" name="Google Shape;323;p5"/>
            <p:cNvSpPr/>
            <p:nvPr/>
          </p:nvSpPr>
          <p:spPr>
            <a:xfrm rot="-3600000">
              <a:off x="1870802" y="2383639"/>
              <a:ext cx="1413494" cy="475281"/>
            </a:xfrm>
            <a:prstGeom prst="leftRightArrow">
              <a:avLst>
                <a:gd fmla="val 60000" name="adj1"/>
                <a:gd fmla="val 50000" name="adj2"/>
              </a:avLst>
            </a:prstGeom>
            <a:solidFill>
              <a:srgbClr val="6FA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5"/>
            <p:cNvSpPr txBox="1"/>
            <p:nvPr/>
          </p:nvSpPr>
          <p:spPr>
            <a:xfrm rot="-3600000">
              <a:off x="2013386" y="2478695"/>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grpSp>
      <p:sp>
        <p:nvSpPr>
          <p:cNvPr id="325" name="Google Shape;325;p5"/>
          <p:cNvSpPr txBox="1"/>
          <p:nvPr/>
        </p:nvSpPr>
        <p:spPr>
          <a:xfrm>
            <a:off x="7391609" y="1566404"/>
            <a:ext cx="2743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What do we want learners to know?</a:t>
            </a:r>
            <a:endParaRPr b="0" i="0" sz="2000" u="none" cap="none" strike="noStrike">
              <a:solidFill>
                <a:srgbClr val="000000"/>
              </a:solidFill>
              <a:latin typeface="Arial"/>
              <a:ea typeface="Arial"/>
              <a:cs typeface="Arial"/>
              <a:sym typeface="Arial"/>
            </a:endParaRPr>
          </a:p>
        </p:txBody>
      </p:sp>
      <p:sp>
        <p:nvSpPr>
          <p:cNvPr id="326" name="Google Shape;326;p5"/>
          <p:cNvSpPr txBox="1"/>
          <p:nvPr/>
        </p:nvSpPr>
        <p:spPr>
          <a:xfrm>
            <a:off x="37175" y="5129387"/>
            <a:ext cx="2184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How will we know the learners have learnt?</a:t>
            </a:r>
            <a:endParaRPr b="0" i="0" sz="2000" u="none" cap="none" strike="noStrike">
              <a:solidFill>
                <a:srgbClr val="000000"/>
              </a:solidFill>
              <a:latin typeface="Arial"/>
              <a:ea typeface="Arial"/>
              <a:cs typeface="Arial"/>
              <a:sym typeface="Arial"/>
            </a:endParaRPr>
          </a:p>
        </p:txBody>
      </p:sp>
      <p:sp>
        <p:nvSpPr>
          <p:cNvPr id="327" name="Google Shape;327;p5"/>
          <p:cNvSpPr txBox="1"/>
          <p:nvPr/>
        </p:nvSpPr>
        <p:spPr>
          <a:xfrm>
            <a:off x="9448798" y="5283276"/>
            <a:ext cx="2743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How will the learners learn?</a:t>
            </a:r>
            <a:endParaRPr b="0" i="0" sz="2000" u="none" cap="none" strike="noStrike">
              <a:solidFill>
                <a:srgbClr val="000000"/>
              </a:solidFill>
              <a:latin typeface="Arial"/>
              <a:ea typeface="Arial"/>
              <a:cs typeface="Arial"/>
              <a:sym typeface="Arial"/>
            </a:endParaRPr>
          </a:p>
        </p:txBody>
      </p:sp>
      <p:sp>
        <p:nvSpPr>
          <p:cNvPr id="328" name="Google Shape;328;p5"/>
          <p:cNvSpPr txBox="1"/>
          <p:nvPr/>
        </p:nvSpPr>
        <p:spPr>
          <a:xfrm>
            <a:off x="9934472" y="6391971"/>
            <a:ext cx="225752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Adapted from Biggs (1999).</a:t>
            </a:r>
            <a:endParaRPr b="0" i="0" sz="1200" u="none" cap="none" strike="noStrike">
              <a:solidFill>
                <a:srgbClr val="000000"/>
              </a:solidFill>
              <a:latin typeface="Arial"/>
              <a:ea typeface="Arial"/>
              <a:cs typeface="Arial"/>
              <a:sym typeface="Arial"/>
            </a:endParaRPr>
          </a:p>
        </p:txBody>
      </p:sp>
      <p:sp>
        <p:nvSpPr>
          <p:cNvPr id="329" name="Google Shape;329;p5"/>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Constructive Alignment</a:t>
            </a:r>
            <a:br>
              <a:rPr lang="en-GB"/>
            </a:br>
            <a:endParaRPr/>
          </a:p>
        </p:txBody>
      </p:sp>
      <p:sp>
        <p:nvSpPr>
          <p:cNvPr id="330" name="Google Shape;330;p5"/>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Session outcomes/objectives</a:t>
            </a:r>
            <a:endParaRPr/>
          </a:p>
        </p:txBody>
      </p:sp>
      <p:sp>
        <p:nvSpPr>
          <p:cNvPr id="336" name="Google Shape;336;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Font typeface="Arial"/>
              <a:buNone/>
            </a:pPr>
            <a:r>
              <a:rPr b="1" lang="en-GB"/>
              <a:t>What do we want learners to know? </a:t>
            </a:r>
            <a:r>
              <a:rPr b="1" lang="en-GB">
                <a:solidFill>
                  <a:srgbClr val="888888"/>
                </a:solidFill>
              </a:rPr>
              <a:t>(Produce? Demonstrate?)</a:t>
            </a:r>
            <a:endParaRPr>
              <a:solidFill>
                <a:srgbClr val="888888"/>
              </a:solidFill>
            </a:endParaRPr>
          </a:p>
          <a:p>
            <a:pPr indent="0" lvl="0" marL="0" rtl="0" algn="l">
              <a:lnSpc>
                <a:spcPct val="90000"/>
              </a:lnSpc>
              <a:spcBef>
                <a:spcPts val="1000"/>
              </a:spcBef>
              <a:spcAft>
                <a:spcPts val="0"/>
              </a:spcAft>
              <a:buSzPts val="1800"/>
              <a:buFont typeface="Arial"/>
              <a:buNone/>
            </a:pPr>
            <a:r>
              <a:t/>
            </a:r>
            <a:endParaRPr>
              <a:solidFill>
                <a:srgbClr val="A5A5A5"/>
              </a:solidFill>
            </a:endParaRPr>
          </a:p>
          <a:p>
            <a:pPr indent="0" lvl="0" marL="0" rtl="0" algn="l">
              <a:lnSpc>
                <a:spcPct val="90000"/>
              </a:lnSpc>
              <a:spcBef>
                <a:spcPts val="1000"/>
              </a:spcBef>
              <a:spcAft>
                <a:spcPts val="0"/>
              </a:spcAft>
              <a:buSzPts val="1800"/>
              <a:buFont typeface="Arial"/>
              <a:buNone/>
            </a:pPr>
            <a:r>
              <a:rPr lang="en-GB"/>
              <a:t>By the end of the session/workshop/course learners should be able to…</a:t>
            </a:r>
            <a:endParaRPr/>
          </a:p>
          <a:p>
            <a:pPr indent="0" lvl="0" marL="114300" rtl="0" algn="l">
              <a:lnSpc>
                <a:spcPct val="90000"/>
              </a:lnSpc>
              <a:spcBef>
                <a:spcPts val="1000"/>
              </a:spcBef>
              <a:spcAft>
                <a:spcPts val="0"/>
              </a:spcAft>
              <a:buSzPts val="1800"/>
              <a:buNone/>
            </a:pPr>
            <a:r>
              <a:t/>
            </a:r>
            <a:endParaRPr/>
          </a:p>
        </p:txBody>
      </p:sp>
      <p:sp>
        <p:nvSpPr>
          <p:cNvPr id="337" name="Google Shape;337;p6"/>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Diagram&#10;&#10;Description automatically generated" id="342" name="Google Shape;342;p7"/>
          <p:cNvPicPr preferRelativeResize="0"/>
          <p:nvPr/>
        </p:nvPicPr>
        <p:blipFill rotWithShape="1">
          <a:blip r:embed="rId3">
            <a:alphaModFix/>
          </a:blip>
          <a:srcRect b="0" l="0" r="0" t="19"/>
          <a:stretch/>
        </p:blipFill>
        <p:spPr>
          <a:xfrm>
            <a:off x="20" y="1135758"/>
            <a:ext cx="10174758" cy="5722241"/>
          </a:xfrm>
          <a:prstGeom prst="rect">
            <a:avLst/>
          </a:prstGeom>
          <a:noFill/>
          <a:ln>
            <a:noFill/>
          </a:ln>
        </p:spPr>
      </p:pic>
      <p:sp>
        <p:nvSpPr>
          <p:cNvPr id="343" name="Google Shape;343;p7"/>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Planning an overall workshop</a:t>
            </a:r>
            <a:endParaRPr/>
          </a:p>
        </p:txBody>
      </p:sp>
      <p:sp>
        <p:nvSpPr>
          <p:cNvPr id="349" name="Google Shape;349;p4"/>
          <p:cNvSpPr txBox="1"/>
          <p:nvPr/>
        </p:nvSpPr>
        <p:spPr>
          <a:xfrm>
            <a:off x="2185150" y="1882600"/>
            <a:ext cx="68244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Trainees prior knowledge</a:t>
            </a:r>
            <a:endParaRPr b="0" i="0" sz="2200" u="none" cap="none" strike="noStrike">
              <a:solidFill>
                <a:srgbClr val="000000"/>
              </a:solidFill>
              <a:latin typeface="Calibri"/>
              <a:ea typeface="Calibri"/>
              <a:cs typeface="Calibri"/>
              <a:sym typeface="Calibri"/>
            </a:endParaRPr>
          </a:p>
        </p:txBody>
      </p:sp>
      <p:sp>
        <p:nvSpPr>
          <p:cNvPr id="350" name="Google Shape;350;p4"/>
          <p:cNvSpPr txBox="1"/>
          <p:nvPr/>
        </p:nvSpPr>
        <p:spPr>
          <a:xfrm>
            <a:off x="621925" y="27566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351" name="Google Shape;351;p4"/>
          <p:cNvSpPr txBox="1"/>
          <p:nvPr/>
        </p:nvSpPr>
        <p:spPr>
          <a:xfrm>
            <a:off x="8338300" y="27566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352" name="Google Shape;352;p4"/>
          <p:cNvSpPr txBox="1"/>
          <p:nvPr/>
        </p:nvSpPr>
        <p:spPr>
          <a:xfrm>
            <a:off x="8338300" y="37102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353" name="Google Shape;353;p4"/>
          <p:cNvSpPr txBox="1"/>
          <p:nvPr/>
        </p:nvSpPr>
        <p:spPr>
          <a:xfrm>
            <a:off x="8338300" y="4542800"/>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354" name="Google Shape;354;p4"/>
          <p:cNvSpPr txBox="1"/>
          <p:nvPr/>
        </p:nvSpPr>
        <p:spPr>
          <a:xfrm>
            <a:off x="621925" y="3649700"/>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355" name="Google Shape;355;p4"/>
          <p:cNvSpPr txBox="1"/>
          <p:nvPr/>
        </p:nvSpPr>
        <p:spPr>
          <a:xfrm>
            <a:off x="621925" y="454277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356" name="Google Shape;356;p4"/>
          <p:cNvSpPr txBox="1"/>
          <p:nvPr/>
        </p:nvSpPr>
        <p:spPr>
          <a:xfrm>
            <a:off x="2404775" y="5537850"/>
            <a:ext cx="68244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Workshop objectives</a:t>
            </a:r>
            <a:endParaRPr b="0" i="0" sz="2200" u="none" cap="none" strike="noStrike">
              <a:solidFill>
                <a:srgbClr val="000000"/>
              </a:solidFill>
              <a:latin typeface="Calibri"/>
              <a:ea typeface="Calibri"/>
              <a:cs typeface="Calibri"/>
              <a:sym typeface="Calibri"/>
            </a:endParaRPr>
          </a:p>
        </p:txBody>
      </p:sp>
      <p:cxnSp>
        <p:nvCxnSpPr>
          <p:cNvPr id="357" name="Google Shape;357;p4"/>
          <p:cNvCxnSpPr>
            <a:stCxn id="349" idx="2"/>
            <a:endCxn id="350" idx="0"/>
          </p:cNvCxnSpPr>
          <p:nvPr/>
        </p:nvCxnSpPr>
        <p:spPr>
          <a:xfrm flipH="1">
            <a:off x="1756450" y="2405800"/>
            <a:ext cx="3840900" cy="350700"/>
          </a:xfrm>
          <a:prstGeom prst="straightConnector1">
            <a:avLst/>
          </a:prstGeom>
          <a:noFill/>
          <a:ln cap="flat" cmpd="sng" w="19050">
            <a:solidFill>
              <a:schemeClr val="dk2"/>
            </a:solidFill>
            <a:prstDash val="solid"/>
            <a:round/>
            <a:headEnd len="sm" w="sm" type="none"/>
            <a:tailEnd len="med" w="med" type="triangle"/>
          </a:ln>
        </p:spPr>
      </p:cxnSp>
      <p:cxnSp>
        <p:nvCxnSpPr>
          <p:cNvPr id="358" name="Google Shape;358;p4"/>
          <p:cNvCxnSpPr>
            <a:stCxn id="350" idx="3"/>
            <a:endCxn id="351" idx="1"/>
          </p:cNvCxnSpPr>
          <p:nvPr/>
        </p:nvCxnSpPr>
        <p:spPr>
          <a:xfrm>
            <a:off x="2891125" y="3018225"/>
            <a:ext cx="5447100" cy="0"/>
          </a:xfrm>
          <a:prstGeom prst="straightConnector1">
            <a:avLst/>
          </a:prstGeom>
          <a:noFill/>
          <a:ln cap="flat" cmpd="sng" w="19050">
            <a:solidFill>
              <a:schemeClr val="dk2"/>
            </a:solidFill>
            <a:prstDash val="solid"/>
            <a:round/>
            <a:headEnd len="sm" w="sm" type="none"/>
            <a:tailEnd len="med" w="med" type="triangle"/>
          </a:ln>
        </p:spPr>
      </p:cxnSp>
      <p:cxnSp>
        <p:nvCxnSpPr>
          <p:cNvPr id="359" name="Google Shape;359;p4"/>
          <p:cNvCxnSpPr>
            <a:endCxn id="354" idx="3"/>
          </p:cNvCxnSpPr>
          <p:nvPr/>
        </p:nvCxnSpPr>
        <p:spPr>
          <a:xfrm flipH="1">
            <a:off x="2891125" y="3018200"/>
            <a:ext cx="5447100" cy="893100"/>
          </a:xfrm>
          <a:prstGeom prst="straightConnector1">
            <a:avLst/>
          </a:prstGeom>
          <a:noFill/>
          <a:ln cap="flat" cmpd="sng" w="19050">
            <a:solidFill>
              <a:schemeClr val="dk2"/>
            </a:solidFill>
            <a:prstDash val="solid"/>
            <a:round/>
            <a:headEnd len="sm" w="sm" type="none"/>
            <a:tailEnd len="med" w="med" type="triangle"/>
          </a:ln>
        </p:spPr>
      </p:cxnSp>
      <p:cxnSp>
        <p:nvCxnSpPr>
          <p:cNvPr id="360" name="Google Shape;360;p4"/>
          <p:cNvCxnSpPr>
            <a:stCxn id="354" idx="3"/>
            <a:endCxn id="352" idx="1"/>
          </p:cNvCxnSpPr>
          <p:nvPr/>
        </p:nvCxnSpPr>
        <p:spPr>
          <a:xfrm>
            <a:off x="2891125" y="3911300"/>
            <a:ext cx="5447100" cy="60600"/>
          </a:xfrm>
          <a:prstGeom prst="straightConnector1">
            <a:avLst/>
          </a:prstGeom>
          <a:noFill/>
          <a:ln cap="flat" cmpd="sng" w="19050">
            <a:solidFill>
              <a:schemeClr val="dk2"/>
            </a:solidFill>
            <a:prstDash val="solid"/>
            <a:round/>
            <a:headEnd len="sm" w="sm" type="none"/>
            <a:tailEnd len="med" w="med" type="triangle"/>
          </a:ln>
        </p:spPr>
      </p:cxnSp>
      <p:cxnSp>
        <p:nvCxnSpPr>
          <p:cNvPr id="361" name="Google Shape;361;p4"/>
          <p:cNvCxnSpPr>
            <a:stCxn id="352" idx="1"/>
            <a:endCxn id="355" idx="3"/>
          </p:cNvCxnSpPr>
          <p:nvPr/>
        </p:nvCxnSpPr>
        <p:spPr>
          <a:xfrm flipH="1">
            <a:off x="2891200" y="3971825"/>
            <a:ext cx="5447100" cy="832500"/>
          </a:xfrm>
          <a:prstGeom prst="straightConnector1">
            <a:avLst/>
          </a:prstGeom>
          <a:noFill/>
          <a:ln cap="flat" cmpd="sng" w="19050">
            <a:solidFill>
              <a:schemeClr val="dk2"/>
            </a:solidFill>
            <a:prstDash val="solid"/>
            <a:round/>
            <a:headEnd len="sm" w="sm" type="none"/>
            <a:tailEnd len="med" w="med" type="triangle"/>
          </a:ln>
        </p:spPr>
      </p:cxnSp>
      <p:cxnSp>
        <p:nvCxnSpPr>
          <p:cNvPr id="362" name="Google Shape;362;p4"/>
          <p:cNvCxnSpPr>
            <a:endCxn id="353" idx="1"/>
          </p:cNvCxnSpPr>
          <p:nvPr/>
        </p:nvCxnSpPr>
        <p:spPr>
          <a:xfrm>
            <a:off x="2891200" y="4804400"/>
            <a:ext cx="5447100" cy="0"/>
          </a:xfrm>
          <a:prstGeom prst="straightConnector1">
            <a:avLst/>
          </a:prstGeom>
          <a:noFill/>
          <a:ln cap="flat" cmpd="sng" w="19050">
            <a:solidFill>
              <a:schemeClr val="dk2"/>
            </a:solidFill>
            <a:prstDash val="solid"/>
            <a:round/>
            <a:headEnd len="sm" w="sm" type="none"/>
            <a:tailEnd len="med" w="med" type="triangle"/>
          </a:ln>
        </p:spPr>
      </p:cxnSp>
      <p:cxnSp>
        <p:nvCxnSpPr>
          <p:cNvPr id="363" name="Google Shape;363;p4"/>
          <p:cNvCxnSpPr>
            <a:stCxn id="353" idx="2"/>
            <a:endCxn id="356" idx="0"/>
          </p:cNvCxnSpPr>
          <p:nvPr/>
        </p:nvCxnSpPr>
        <p:spPr>
          <a:xfrm flipH="1">
            <a:off x="5817100" y="5066000"/>
            <a:ext cx="3655800" cy="471900"/>
          </a:xfrm>
          <a:prstGeom prst="straightConnector1">
            <a:avLst/>
          </a:prstGeom>
          <a:noFill/>
          <a:ln cap="flat" cmpd="sng" w="19050">
            <a:solidFill>
              <a:schemeClr val="dk2"/>
            </a:solidFill>
            <a:prstDash val="solid"/>
            <a:round/>
            <a:headEnd len="sm" w="sm" type="none"/>
            <a:tailEnd len="med" w="med" type="triangle"/>
          </a:ln>
        </p:spPr>
      </p:cxnSp>
      <p:sp>
        <p:nvSpPr>
          <p:cNvPr id="364" name="Google Shape;364;p4"/>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1b3a5d9146_0_44"/>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solidFill>
                  <a:srgbClr val="000000"/>
                </a:solidFill>
              </a:rPr>
              <a:t>Group Discussion</a:t>
            </a:r>
            <a:endParaRPr/>
          </a:p>
        </p:txBody>
      </p:sp>
      <p:sp>
        <p:nvSpPr>
          <p:cNvPr id="370" name="Google Shape;370;g21b3a5d9146_0_44"/>
          <p:cNvSpPr txBox="1"/>
          <p:nvPr/>
        </p:nvSpPr>
        <p:spPr>
          <a:xfrm>
            <a:off x="504250" y="2201975"/>
            <a:ext cx="10707300" cy="3140100"/>
          </a:xfrm>
          <a:prstGeom prst="rect">
            <a:avLst/>
          </a:prstGeom>
          <a:noFill/>
          <a:ln>
            <a:noFill/>
          </a:ln>
        </p:spPr>
        <p:txBody>
          <a:bodyPr anchorCtr="0" anchor="t" bIns="91425" lIns="91425" spcFirstLastPara="1" rIns="91425" wrap="square" tIns="91425">
            <a:spAutoFit/>
          </a:bodyPr>
          <a:lstStyle/>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Given the overall goals of the workshop, what outcomes do you hope the trainees will achieve as a result of your workshop?</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What overall approaches do you expect to use to achieve these outcomes?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How will you evaluate the outcomes?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Plan the structure of your workshop by dividing the workshop into individual sessions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Plan ahead for later in today and decide who is responsible for leading planning for each session</a:t>
            </a:r>
            <a:endParaRPr b="0" i="0" sz="2400" u="none" cap="none" strike="noStrike">
              <a:solidFill>
                <a:schemeClr val="dk1"/>
              </a:solidFill>
              <a:latin typeface="Calibri"/>
              <a:ea typeface="Calibri"/>
              <a:cs typeface="Calibri"/>
              <a:sym typeface="Calibri"/>
            </a:endParaRPr>
          </a:p>
        </p:txBody>
      </p:sp>
      <p:sp>
        <p:nvSpPr>
          <p:cNvPr id="371" name="Google Shape;371;g21b3a5d9146_0_44"/>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BREAK</a:t>
            </a:r>
            <a:endParaRPr/>
          </a:p>
        </p:txBody>
      </p:sp>
      <p:sp>
        <p:nvSpPr>
          <p:cNvPr id="377" name="Google Shape;37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Session activities</a:t>
            </a:r>
            <a:endParaRPr/>
          </a:p>
        </p:txBody>
      </p:sp>
      <p:sp>
        <p:nvSpPr>
          <p:cNvPr id="383" name="Google Shape;383;p10"/>
          <p:cNvSpPr txBox="1"/>
          <p:nvPr>
            <p:ph idx="1" type="body"/>
          </p:nvPr>
        </p:nvSpPr>
        <p:spPr>
          <a:xfrm>
            <a:off x="838200" y="1825624"/>
            <a:ext cx="7898696" cy="44587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GB">
                <a:solidFill>
                  <a:srgbClr val="000000"/>
                </a:solidFill>
              </a:rPr>
              <a:t>How will the learners learn?</a:t>
            </a:r>
            <a:endParaRPr/>
          </a:p>
          <a:p>
            <a:pPr indent="0" lvl="0" marL="0" rtl="0" algn="l">
              <a:lnSpc>
                <a:spcPct val="90000"/>
              </a:lnSpc>
              <a:spcBef>
                <a:spcPts val="1000"/>
              </a:spcBef>
              <a:spcAft>
                <a:spcPts val="0"/>
              </a:spcAft>
              <a:buSzPts val="1800"/>
              <a:buNone/>
            </a:pPr>
            <a:r>
              <a:t/>
            </a:r>
            <a:endParaRPr>
              <a:solidFill>
                <a:srgbClr val="000000"/>
              </a:solidFill>
            </a:endParaRPr>
          </a:p>
          <a:p>
            <a:pPr indent="-342900" lvl="0" marL="457200" rtl="0" algn="l">
              <a:lnSpc>
                <a:spcPct val="90000"/>
              </a:lnSpc>
              <a:spcBef>
                <a:spcPts val="1000"/>
              </a:spcBef>
              <a:spcAft>
                <a:spcPts val="0"/>
              </a:spcAft>
              <a:buClr>
                <a:schemeClr val="dk1"/>
              </a:buClr>
              <a:buSzPts val="1800"/>
              <a:buChar char="•"/>
            </a:pPr>
            <a:r>
              <a:rPr lang="en-GB">
                <a:solidFill>
                  <a:srgbClr val="000000"/>
                </a:solidFill>
              </a:rPr>
              <a:t>How do you choose your learning activities?</a:t>
            </a:r>
            <a:endParaRPr/>
          </a:p>
          <a:p>
            <a:pPr indent="-342900" lvl="1" marL="914400" rtl="0" algn="l">
              <a:lnSpc>
                <a:spcPct val="90000"/>
              </a:lnSpc>
              <a:spcBef>
                <a:spcPts val="500"/>
              </a:spcBef>
              <a:spcAft>
                <a:spcPts val="0"/>
              </a:spcAft>
              <a:buSzPts val="1800"/>
              <a:buChar char="•"/>
            </a:pPr>
            <a:r>
              <a:rPr lang="en-GB">
                <a:solidFill>
                  <a:srgbClr val="000000"/>
                </a:solidFill>
              </a:rPr>
              <a:t>What influences your choice of learning activities?</a:t>
            </a:r>
            <a:endParaRPr/>
          </a:p>
          <a:p>
            <a:pPr indent="-342900" lvl="0" marL="457200" rtl="0" algn="l">
              <a:lnSpc>
                <a:spcPct val="90000"/>
              </a:lnSpc>
              <a:spcBef>
                <a:spcPts val="1000"/>
              </a:spcBef>
              <a:spcAft>
                <a:spcPts val="0"/>
              </a:spcAft>
              <a:buClr>
                <a:schemeClr val="dk1"/>
              </a:buClr>
              <a:buSzPts val="1800"/>
              <a:buChar char="•"/>
            </a:pPr>
            <a:r>
              <a:rPr lang="en-GB">
                <a:solidFill>
                  <a:srgbClr val="000000"/>
                </a:solidFill>
              </a:rPr>
              <a:t>The QR code takes you to a Padlet that explores some activities identified in previous sessions.</a:t>
            </a:r>
            <a:endParaRPr/>
          </a:p>
          <a:p>
            <a:pPr indent="-342900" lvl="1" marL="914400" rtl="0" algn="l">
              <a:lnSpc>
                <a:spcPct val="90000"/>
              </a:lnSpc>
              <a:spcBef>
                <a:spcPts val="500"/>
              </a:spcBef>
              <a:spcAft>
                <a:spcPts val="0"/>
              </a:spcAft>
              <a:buSzPts val="1800"/>
              <a:buChar char="•"/>
            </a:pPr>
            <a:r>
              <a:rPr lang="en-GB">
                <a:solidFill>
                  <a:srgbClr val="000000"/>
                </a:solidFill>
              </a:rPr>
              <a:t>Feel free to add to this resource.</a:t>
            </a:r>
            <a:endParaRPr/>
          </a:p>
          <a:p>
            <a:pPr indent="-228600" lvl="0" marL="457200" rtl="0" algn="l">
              <a:lnSpc>
                <a:spcPct val="90000"/>
              </a:lnSpc>
              <a:spcBef>
                <a:spcPts val="1000"/>
              </a:spcBef>
              <a:spcAft>
                <a:spcPts val="0"/>
              </a:spcAft>
              <a:buClr>
                <a:schemeClr val="dk1"/>
              </a:buClr>
              <a:buSzPts val="1800"/>
              <a:buNone/>
            </a:pPr>
            <a:r>
              <a:t/>
            </a:r>
            <a:endParaRPr/>
          </a:p>
        </p:txBody>
      </p:sp>
      <p:pic>
        <p:nvPicPr>
          <p:cNvPr id="384" name="Google Shape;384;p10"/>
          <p:cNvPicPr preferRelativeResize="0"/>
          <p:nvPr/>
        </p:nvPicPr>
        <p:blipFill rotWithShape="1">
          <a:blip r:embed="rId3">
            <a:alphaModFix/>
          </a:blip>
          <a:srcRect b="11999" l="30000" r="30044" t="14788"/>
          <a:stretch/>
        </p:blipFill>
        <p:spPr>
          <a:xfrm>
            <a:off x="8736896" y="3557847"/>
            <a:ext cx="2984049" cy="3075710"/>
          </a:xfrm>
          <a:prstGeom prst="rect">
            <a:avLst/>
          </a:prstGeom>
          <a:noFill/>
          <a:ln>
            <a:noFill/>
          </a:ln>
        </p:spPr>
      </p:pic>
      <p:sp>
        <p:nvSpPr>
          <p:cNvPr id="385" name="Google Shape;385;p10"/>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1"/>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Learning checks</a:t>
            </a:r>
            <a:endParaRPr/>
          </a:p>
        </p:txBody>
      </p:sp>
      <p:sp>
        <p:nvSpPr>
          <p:cNvPr id="391" name="Google Shape;39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GB">
                <a:solidFill>
                  <a:srgbClr val="000000"/>
                </a:solidFill>
              </a:rPr>
              <a:t>How will we know the learners have learnt?</a:t>
            </a:r>
            <a:endParaRPr/>
          </a:p>
          <a:p>
            <a:pPr indent="0" lvl="0" marL="0" rtl="0" algn="l">
              <a:lnSpc>
                <a:spcPct val="90000"/>
              </a:lnSpc>
              <a:spcBef>
                <a:spcPts val="1000"/>
              </a:spcBef>
              <a:spcAft>
                <a:spcPts val="0"/>
              </a:spcAft>
              <a:buSzPts val="1800"/>
              <a:buNone/>
            </a:pPr>
            <a:r>
              <a:t/>
            </a:r>
            <a:endParaRPr>
              <a:solidFill>
                <a:srgbClr val="000000"/>
              </a:solidFill>
            </a:endParaRPr>
          </a:p>
          <a:p>
            <a:pPr indent="0" lvl="0" marL="0" rtl="0" algn="l">
              <a:lnSpc>
                <a:spcPct val="90000"/>
              </a:lnSpc>
              <a:spcBef>
                <a:spcPts val="1000"/>
              </a:spcBef>
              <a:spcAft>
                <a:spcPts val="0"/>
              </a:spcAft>
              <a:buSzPts val="1800"/>
              <a:buNone/>
            </a:pPr>
            <a:r>
              <a:rPr lang="en-GB">
                <a:solidFill>
                  <a:srgbClr val="000000"/>
                </a:solidFill>
              </a:rPr>
              <a:t>How do you know your teaching approach has been effective?</a:t>
            </a:r>
            <a:endParaRPr/>
          </a:p>
        </p:txBody>
      </p:sp>
      <p:sp>
        <p:nvSpPr>
          <p:cNvPr id="392" name="Google Shape;392;p11"/>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Learning checks</a:t>
            </a:r>
            <a:endParaRPr/>
          </a:p>
        </p:txBody>
      </p:sp>
      <p:grpSp>
        <p:nvGrpSpPr>
          <p:cNvPr id="398" name="Google Shape;398;p12"/>
          <p:cNvGrpSpPr/>
          <p:nvPr/>
        </p:nvGrpSpPr>
        <p:grpSpPr>
          <a:xfrm>
            <a:off x="203533" y="2030629"/>
            <a:ext cx="11779390" cy="4362737"/>
            <a:chOff x="4028" y="339941"/>
            <a:chExt cx="11779390" cy="4362737"/>
          </a:xfrm>
        </p:grpSpPr>
        <p:sp>
          <p:nvSpPr>
            <p:cNvPr id="399" name="Google Shape;399;p12"/>
            <p:cNvSpPr/>
            <p:nvPr/>
          </p:nvSpPr>
          <p:spPr>
            <a:xfrm>
              <a:off x="4028" y="339941"/>
              <a:ext cx="2181368" cy="1308821"/>
            </a:xfrm>
            <a:prstGeom prst="rect">
              <a:avLst/>
            </a:prstGeom>
            <a:solidFill>
              <a:srgbClr val="3A66B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2"/>
            <p:cNvSpPr txBox="1"/>
            <p:nvPr/>
          </p:nvSpPr>
          <p:spPr>
            <a:xfrm>
              <a:off x="4028"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Questioning</a:t>
              </a:r>
              <a:endParaRPr b="0" i="0" sz="1700" u="none" cap="none" strike="noStrike">
                <a:solidFill>
                  <a:schemeClr val="lt1"/>
                </a:solidFill>
                <a:latin typeface="Arial"/>
                <a:ea typeface="Arial"/>
                <a:cs typeface="Arial"/>
                <a:sym typeface="Arial"/>
              </a:endParaRPr>
            </a:p>
          </p:txBody>
        </p:sp>
        <p:sp>
          <p:nvSpPr>
            <p:cNvPr id="401" name="Google Shape;401;p12"/>
            <p:cNvSpPr/>
            <p:nvPr/>
          </p:nvSpPr>
          <p:spPr>
            <a:xfrm>
              <a:off x="2403534" y="339941"/>
              <a:ext cx="2181368" cy="1308821"/>
            </a:xfrm>
            <a:prstGeom prst="rect">
              <a:avLst/>
            </a:prstGeom>
            <a:solidFill>
              <a:srgbClr val="3E6AB8"/>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2"/>
            <p:cNvSpPr txBox="1"/>
            <p:nvPr/>
          </p:nvSpPr>
          <p:spPr>
            <a:xfrm>
              <a:off x="2403534"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Feedback form </a:t>
              </a:r>
              <a:endParaRPr b="0" i="0" sz="1700" u="none" cap="none" strike="noStrike">
                <a:solidFill>
                  <a:schemeClr val="lt1"/>
                </a:solidFill>
                <a:latin typeface="Arial"/>
                <a:ea typeface="Arial"/>
                <a:cs typeface="Arial"/>
                <a:sym typeface="Arial"/>
              </a:endParaRPr>
            </a:p>
          </p:txBody>
        </p:sp>
        <p:sp>
          <p:nvSpPr>
            <p:cNvPr id="403" name="Google Shape;403;p12"/>
            <p:cNvSpPr/>
            <p:nvPr/>
          </p:nvSpPr>
          <p:spPr>
            <a:xfrm>
              <a:off x="4803039" y="339941"/>
              <a:ext cx="2181368" cy="1308821"/>
            </a:xfrm>
            <a:prstGeom prst="rect">
              <a:avLst/>
            </a:prstGeom>
            <a:solidFill>
              <a:srgbClr val="446FBE"/>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2"/>
            <p:cNvSpPr txBox="1"/>
            <p:nvPr/>
          </p:nvSpPr>
          <p:spPr>
            <a:xfrm>
              <a:off x="4803039"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Using Mentimeter</a:t>
              </a:r>
              <a:endParaRPr b="0" i="0" sz="1700" u="none" cap="none" strike="noStrike">
                <a:solidFill>
                  <a:schemeClr val="lt1"/>
                </a:solidFill>
                <a:latin typeface="Arial"/>
                <a:ea typeface="Arial"/>
                <a:cs typeface="Arial"/>
                <a:sym typeface="Arial"/>
              </a:endParaRPr>
            </a:p>
          </p:txBody>
        </p:sp>
        <p:sp>
          <p:nvSpPr>
            <p:cNvPr id="405" name="Google Shape;405;p12"/>
            <p:cNvSpPr/>
            <p:nvPr/>
          </p:nvSpPr>
          <p:spPr>
            <a:xfrm>
              <a:off x="7202545" y="339941"/>
              <a:ext cx="2181368" cy="1308821"/>
            </a:xfrm>
            <a:prstGeom prst="rect">
              <a:avLst/>
            </a:prstGeom>
            <a:solidFill>
              <a:srgbClr val="4C74C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2"/>
            <p:cNvSpPr txBox="1"/>
            <p:nvPr/>
          </p:nvSpPr>
          <p:spPr>
            <a:xfrm>
              <a:off x="7202545"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Formative assessment and feedback.</a:t>
              </a:r>
              <a:endParaRPr b="0" i="0" sz="1700" u="none" cap="none" strike="noStrike">
                <a:solidFill>
                  <a:schemeClr val="lt1"/>
                </a:solidFill>
                <a:latin typeface="Arial"/>
                <a:ea typeface="Arial"/>
                <a:cs typeface="Arial"/>
                <a:sym typeface="Arial"/>
              </a:endParaRPr>
            </a:p>
          </p:txBody>
        </p:sp>
        <p:sp>
          <p:nvSpPr>
            <p:cNvPr id="407" name="Google Shape;407;p12"/>
            <p:cNvSpPr/>
            <p:nvPr/>
          </p:nvSpPr>
          <p:spPr>
            <a:xfrm>
              <a:off x="9602050" y="339941"/>
              <a:ext cx="2181368" cy="1308821"/>
            </a:xfrm>
            <a:prstGeom prst="rect">
              <a:avLst/>
            </a:prstGeom>
            <a:solidFill>
              <a:srgbClr val="567AC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2"/>
            <p:cNvSpPr txBox="1"/>
            <p:nvPr/>
          </p:nvSpPr>
          <p:spPr>
            <a:xfrm>
              <a:off x="9602050"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Use discussion to double check if ILOs are fulfilled</a:t>
              </a:r>
              <a:endParaRPr b="0" i="0" sz="1700" u="none" cap="none" strike="noStrike">
                <a:solidFill>
                  <a:schemeClr val="lt1"/>
                </a:solidFill>
                <a:latin typeface="Arial"/>
                <a:ea typeface="Arial"/>
                <a:cs typeface="Arial"/>
                <a:sym typeface="Arial"/>
              </a:endParaRPr>
            </a:p>
          </p:txBody>
        </p:sp>
        <p:sp>
          <p:nvSpPr>
            <p:cNvPr id="409" name="Google Shape;409;p12"/>
            <p:cNvSpPr/>
            <p:nvPr/>
          </p:nvSpPr>
          <p:spPr>
            <a:xfrm>
              <a:off x="4028" y="1866899"/>
              <a:ext cx="2181368" cy="1308821"/>
            </a:xfrm>
            <a:prstGeom prst="rect">
              <a:avLst/>
            </a:prstGeom>
            <a:solidFill>
              <a:srgbClr val="5F80C4"/>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2"/>
            <p:cNvSpPr txBox="1"/>
            <p:nvPr/>
          </p:nvSpPr>
          <p:spPr>
            <a:xfrm>
              <a:off x="4028"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Include quizzes</a:t>
              </a:r>
              <a:endParaRPr b="0" i="0" sz="1700" u="none" cap="none" strike="noStrike">
                <a:solidFill>
                  <a:schemeClr val="lt1"/>
                </a:solidFill>
                <a:latin typeface="Arial"/>
                <a:ea typeface="Arial"/>
                <a:cs typeface="Arial"/>
                <a:sym typeface="Arial"/>
              </a:endParaRPr>
            </a:p>
          </p:txBody>
        </p:sp>
        <p:sp>
          <p:nvSpPr>
            <p:cNvPr id="411" name="Google Shape;411;p12"/>
            <p:cNvSpPr/>
            <p:nvPr/>
          </p:nvSpPr>
          <p:spPr>
            <a:xfrm>
              <a:off x="2403534" y="1866899"/>
              <a:ext cx="2181368" cy="1308821"/>
            </a:xfrm>
            <a:prstGeom prst="rect">
              <a:avLst/>
            </a:prstGeom>
            <a:solidFill>
              <a:srgbClr val="6786C7"/>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2"/>
            <p:cNvSpPr txBox="1"/>
            <p:nvPr/>
          </p:nvSpPr>
          <p:spPr>
            <a:xfrm>
              <a:off x="2403534"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Polls</a:t>
              </a:r>
              <a:endParaRPr b="0" i="0" sz="1700" u="none" cap="none" strike="noStrike">
                <a:solidFill>
                  <a:schemeClr val="lt1"/>
                </a:solidFill>
                <a:latin typeface="Arial"/>
                <a:ea typeface="Arial"/>
                <a:cs typeface="Arial"/>
                <a:sym typeface="Arial"/>
              </a:endParaRPr>
            </a:p>
          </p:txBody>
        </p:sp>
        <p:sp>
          <p:nvSpPr>
            <p:cNvPr id="413" name="Google Shape;413;p12"/>
            <p:cNvSpPr/>
            <p:nvPr/>
          </p:nvSpPr>
          <p:spPr>
            <a:xfrm>
              <a:off x="4803039" y="1866899"/>
              <a:ext cx="2181368" cy="1308821"/>
            </a:xfrm>
            <a:prstGeom prst="rect">
              <a:avLst/>
            </a:prstGeom>
            <a:solidFill>
              <a:srgbClr val="708CCA"/>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2"/>
            <p:cNvSpPr txBox="1"/>
            <p:nvPr/>
          </p:nvSpPr>
          <p:spPr>
            <a:xfrm>
              <a:off x="4803039"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Put forward an example and see how the concepts from the session are applied</a:t>
              </a:r>
              <a:endParaRPr b="0" i="0" sz="1700" u="none" cap="none" strike="noStrike">
                <a:solidFill>
                  <a:schemeClr val="lt1"/>
                </a:solidFill>
                <a:latin typeface="Arial"/>
                <a:ea typeface="Arial"/>
                <a:cs typeface="Arial"/>
                <a:sym typeface="Arial"/>
              </a:endParaRPr>
            </a:p>
          </p:txBody>
        </p:sp>
        <p:sp>
          <p:nvSpPr>
            <p:cNvPr id="415" name="Google Shape;415;p12"/>
            <p:cNvSpPr/>
            <p:nvPr/>
          </p:nvSpPr>
          <p:spPr>
            <a:xfrm>
              <a:off x="7202545" y="1866899"/>
              <a:ext cx="2181368" cy="1308821"/>
            </a:xfrm>
            <a:prstGeom prst="rect">
              <a:avLst/>
            </a:prstGeom>
            <a:solidFill>
              <a:srgbClr val="7992C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2"/>
            <p:cNvSpPr txBox="1"/>
            <p:nvPr/>
          </p:nvSpPr>
          <p:spPr>
            <a:xfrm>
              <a:off x="7202545"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Demonstrating what they have learnt in practical session following theory</a:t>
              </a:r>
              <a:endParaRPr b="0" i="0" sz="1700" u="none" cap="none" strike="noStrike">
                <a:solidFill>
                  <a:schemeClr val="lt1"/>
                </a:solidFill>
                <a:latin typeface="Arial"/>
                <a:ea typeface="Arial"/>
                <a:cs typeface="Arial"/>
                <a:sym typeface="Arial"/>
              </a:endParaRPr>
            </a:p>
          </p:txBody>
        </p:sp>
        <p:sp>
          <p:nvSpPr>
            <p:cNvPr id="417" name="Google Shape;417;p12"/>
            <p:cNvSpPr/>
            <p:nvPr/>
          </p:nvSpPr>
          <p:spPr>
            <a:xfrm>
              <a:off x="9602050" y="1866899"/>
              <a:ext cx="2181368" cy="1308821"/>
            </a:xfrm>
            <a:prstGeom prst="rect">
              <a:avLst/>
            </a:prstGeom>
            <a:solidFill>
              <a:srgbClr val="8298C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2"/>
            <p:cNvSpPr txBox="1"/>
            <p:nvPr/>
          </p:nvSpPr>
          <p:spPr>
            <a:xfrm>
              <a:off x="9602050"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Sometimes they telegraph it with their faces</a:t>
              </a:r>
              <a:endParaRPr b="0" i="0" sz="1700" u="none" cap="none" strike="noStrike">
                <a:solidFill>
                  <a:schemeClr val="lt1"/>
                </a:solidFill>
                <a:latin typeface="Arial"/>
                <a:ea typeface="Arial"/>
                <a:cs typeface="Arial"/>
                <a:sym typeface="Arial"/>
              </a:endParaRPr>
            </a:p>
          </p:txBody>
        </p:sp>
        <p:sp>
          <p:nvSpPr>
            <p:cNvPr id="419" name="Google Shape;419;p12"/>
            <p:cNvSpPr/>
            <p:nvPr/>
          </p:nvSpPr>
          <p:spPr>
            <a:xfrm>
              <a:off x="2403534" y="3393857"/>
              <a:ext cx="2181368" cy="1308821"/>
            </a:xfrm>
            <a:prstGeom prst="rect">
              <a:avLst/>
            </a:prstGeom>
            <a:solidFill>
              <a:srgbClr val="8B9ED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2"/>
            <p:cNvSpPr txBox="1"/>
            <p:nvPr/>
          </p:nvSpPr>
          <p:spPr>
            <a:xfrm>
              <a:off x="2403534"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Describe the next step in a calculation or procedure</a:t>
              </a:r>
              <a:endParaRPr b="0" i="0" sz="1700" u="none" cap="none" strike="noStrike">
                <a:solidFill>
                  <a:schemeClr val="lt1"/>
                </a:solidFill>
                <a:latin typeface="Arial"/>
                <a:ea typeface="Arial"/>
                <a:cs typeface="Arial"/>
                <a:sym typeface="Arial"/>
              </a:endParaRPr>
            </a:p>
          </p:txBody>
        </p:sp>
        <p:sp>
          <p:nvSpPr>
            <p:cNvPr id="421" name="Google Shape;421;p12"/>
            <p:cNvSpPr/>
            <p:nvPr/>
          </p:nvSpPr>
          <p:spPr>
            <a:xfrm>
              <a:off x="4803039" y="3393857"/>
              <a:ext cx="2181368" cy="1308821"/>
            </a:xfrm>
            <a:prstGeom prst="rect">
              <a:avLst/>
            </a:prstGeom>
            <a:solidFill>
              <a:srgbClr val="93A5D5"/>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2"/>
            <p:cNvSpPr txBox="1"/>
            <p:nvPr/>
          </p:nvSpPr>
          <p:spPr>
            <a:xfrm>
              <a:off x="4803039"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Ask them to work on example questions.</a:t>
              </a:r>
              <a:endParaRPr b="0" i="0" sz="1700" u="none" cap="none" strike="noStrike">
                <a:solidFill>
                  <a:schemeClr val="lt1"/>
                </a:solidFill>
                <a:latin typeface="Arial"/>
                <a:ea typeface="Arial"/>
                <a:cs typeface="Arial"/>
                <a:sym typeface="Arial"/>
              </a:endParaRPr>
            </a:p>
          </p:txBody>
        </p:sp>
        <p:sp>
          <p:nvSpPr>
            <p:cNvPr id="423" name="Google Shape;423;p12"/>
            <p:cNvSpPr/>
            <p:nvPr/>
          </p:nvSpPr>
          <p:spPr>
            <a:xfrm>
              <a:off x="7202545" y="3393857"/>
              <a:ext cx="2181368" cy="1308821"/>
            </a:xfrm>
            <a:prstGeom prst="rect">
              <a:avLst/>
            </a:prstGeom>
            <a:solidFill>
              <a:srgbClr val="9BABD7"/>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2"/>
            <p:cNvSpPr txBox="1"/>
            <p:nvPr/>
          </p:nvSpPr>
          <p:spPr>
            <a:xfrm>
              <a:off x="7202545"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Taking short breaks in a session to ask if something makes sense, or are there any questions</a:t>
              </a:r>
              <a:endParaRPr b="0" i="0" sz="1700" u="none" cap="none" strike="noStrike">
                <a:solidFill>
                  <a:schemeClr val="lt1"/>
                </a:solidFill>
                <a:latin typeface="Arial"/>
                <a:ea typeface="Arial"/>
                <a:cs typeface="Arial"/>
                <a:sym typeface="Arial"/>
              </a:endParaRPr>
            </a:p>
          </p:txBody>
        </p:sp>
      </p:grpSp>
      <p:sp>
        <p:nvSpPr>
          <p:cNvPr id="425" name="Google Shape;425;p12"/>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1b3a5d9146_0_1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Schedule</a:t>
            </a:r>
            <a:endParaRPr/>
          </a:p>
        </p:txBody>
      </p:sp>
      <p:graphicFrame>
        <p:nvGraphicFramePr>
          <p:cNvPr id="120" name="Google Shape;120;g21b3a5d9146_0_10"/>
          <p:cNvGraphicFramePr/>
          <p:nvPr/>
        </p:nvGraphicFramePr>
        <p:xfrm>
          <a:off x="570325" y="1374750"/>
          <a:ext cx="3000000" cy="3000000"/>
        </p:xfrm>
        <a:graphic>
          <a:graphicData uri="http://schemas.openxmlformats.org/drawingml/2006/table">
            <a:tbl>
              <a:tblPr>
                <a:noFill/>
                <a:tableStyleId>{878379AD-E764-439E-8329-4A9D17D2F5B8}</a:tableStyleId>
              </a:tblPr>
              <a:tblGrid>
                <a:gridCol w="1927450"/>
                <a:gridCol w="7773475"/>
              </a:tblGrid>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1000-1030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100"/>
                        <a:buFont typeface="Arial"/>
                        <a:buNone/>
                      </a:pPr>
                      <a:r>
                        <a:rPr lang="en-GB" sz="1900" u="none" cap="none" strike="noStrike">
                          <a:solidFill>
                            <a:schemeClr val="dk1"/>
                          </a:solidFill>
                        </a:rPr>
                        <a:t>Introduction to the day, 10-minute topic refresher</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1030-1100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Identifying your trainees</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1100-1150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Planning an overall workshop</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1150-1210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Break</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1210-1310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Planning an individual session</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1310-1350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Lunch</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1350-1420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Helping trainees adopt open research practices after the workshop</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1420-1510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Delivering the workshop - how to be an effective trainer.</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1510-1530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Break</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1530-1630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Workshop planning session</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1630-1700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Next steps</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Practice planning an individual session </a:t>
            </a:r>
            <a:endParaRPr/>
          </a:p>
        </p:txBody>
      </p:sp>
      <p:sp>
        <p:nvSpPr>
          <p:cNvPr id="431" name="Google Shape;43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u="sng"/>
              <a:t>Individually</a:t>
            </a:r>
            <a:r>
              <a:rPr lang="en-GB"/>
              <a:t>, plan a session in your workshop, including intended outcomes, learning resources, a range of activities, and progress checks</a:t>
            </a:r>
            <a:endParaRPr>
              <a:latin typeface="Arial"/>
              <a:ea typeface="Arial"/>
              <a:cs typeface="Arial"/>
              <a:sym typeface="Arial"/>
            </a:endParaRPr>
          </a:p>
          <a:p>
            <a:pPr indent="-393700" lvl="1" marL="742950" rtl="0" algn="l">
              <a:lnSpc>
                <a:spcPct val="100000"/>
              </a:lnSpc>
              <a:spcBef>
                <a:spcPts val="0"/>
              </a:spcBef>
              <a:spcAft>
                <a:spcPts val="0"/>
              </a:spcAft>
              <a:buSzPts val="2800"/>
              <a:buChar char="•"/>
            </a:pPr>
            <a:r>
              <a:rPr lang="en-GB" sz="2800"/>
              <a:t>We are available throughout this stage to help you.</a:t>
            </a:r>
            <a:endParaRPr sz="2800"/>
          </a:p>
          <a:p>
            <a:pPr indent="0" lvl="0" marL="914400" rtl="0" algn="l">
              <a:lnSpc>
                <a:spcPct val="100000"/>
              </a:lnSpc>
              <a:spcBef>
                <a:spcPts val="0"/>
              </a:spcBef>
              <a:spcAft>
                <a:spcPts val="0"/>
              </a:spcAft>
              <a:buSzPts val="1800"/>
              <a:buNone/>
            </a:pPr>
            <a:r>
              <a:t/>
            </a:r>
            <a:endParaRPr sz="2800"/>
          </a:p>
          <a:p>
            <a:pPr indent="0" lvl="0" marL="0" rtl="0" algn="l">
              <a:lnSpc>
                <a:spcPct val="100000"/>
              </a:lnSpc>
              <a:spcBef>
                <a:spcPts val="0"/>
              </a:spcBef>
              <a:spcAft>
                <a:spcPts val="0"/>
              </a:spcAft>
              <a:buSzPts val="1800"/>
              <a:buNone/>
            </a:pPr>
            <a:r>
              <a:rPr lang="en-GB" u="sng"/>
              <a:t>In groups</a:t>
            </a:r>
            <a:r>
              <a:rPr lang="en-GB"/>
              <a:t>, reflect on each others sessions and note your conclusions</a:t>
            </a:r>
            <a:endParaRPr/>
          </a:p>
        </p:txBody>
      </p:sp>
      <p:sp>
        <p:nvSpPr>
          <p:cNvPr id="432" name="Google Shape;432;p13"/>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4"/>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LUNCH</a:t>
            </a:r>
            <a:endParaRPr/>
          </a:p>
        </p:txBody>
      </p:sp>
      <p:sp>
        <p:nvSpPr>
          <p:cNvPr id="438" name="Google Shape;43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b="1" i="0" lang="en-GB" sz="4400" u="none" strike="noStrike">
                <a:solidFill>
                  <a:srgbClr val="000000"/>
                </a:solidFill>
                <a:latin typeface="Calibri"/>
                <a:ea typeface="Calibri"/>
                <a:cs typeface="Calibri"/>
                <a:sym typeface="Calibri"/>
              </a:rPr>
              <a:t>Helping trainees adopt open research practices after the workshop </a:t>
            </a:r>
            <a:endParaRPr/>
          </a:p>
        </p:txBody>
      </p:sp>
      <p:sp>
        <p:nvSpPr>
          <p:cNvPr id="444" name="Google Shape;44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u="sng"/>
              <a:t>In groups</a:t>
            </a:r>
            <a:r>
              <a:rPr lang="en-GB"/>
              <a:t>: reflect on what barriers their trainees may encounter in adopting the specific open research practices covered by their workshop, and agree how to plan it to help the trainees address those barriers</a:t>
            </a:r>
            <a:endParaRPr>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Ten simple rules for implementing open science after training</a:t>
            </a:r>
            <a:endParaRPr/>
          </a:p>
        </p:txBody>
      </p:sp>
      <p:sp>
        <p:nvSpPr>
          <p:cNvPr id="450" name="Google Shape;450;p16"/>
          <p:cNvSpPr txBox="1"/>
          <p:nvPr>
            <p:ph idx="1" type="body"/>
          </p:nvPr>
        </p:nvSpPr>
        <p:spPr>
          <a:xfrm>
            <a:off x="838200" y="1825624"/>
            <a:ext cx="10948516" cy="5032375"/>
          </a:xfrm>
          <a:prstGeom prst="rect">
            <a:avLst/>
          </a:prstGeom>
          <a:noFill/>
          <a:ln>
            <a:noFill/>
          </a:ln>
        </p:spPr>
        <p:txBody>
          <a:bodyPr anchorCtr="0" anchor="t" bIns="45700" lIns="91425" spcFirstLastPara="1" rIns="91425" wrap="square" tIns="45700">
            <a:normAutofit fontScale="92500" lnSpcReduction="20000"/>
          </a:bodyPr>
          <a:lstStyle/>
          <a:p>
            <a:pPr indent="-514350" lvl="0" marL="628650" rtl="0" algn="l">
              <a:lnSpc>
                <a:spcPct val="90000"/>
              </a:lnSpc>
              <a:spcBef>
                <a:spcPts val="1000"/>
              </a:spcBef>
              <a:spcAft>
                <a:spcPts val="0"/>
              </a:spcAft>
              <a:buSzPct val="69498"/>
              <a:buFont typeface="Arial"/>
              <a:buAutoNum type="arabicPeriod"/>
            </a:pPr>
            <a:r>
              <a:rPr lang="en-GB"/>
              <a:t>Join a community to access expertise and support</a:t>
            </a:r>
            <a:endParaRPr/>
          </a:p>
          <a:p>
            <a:pPr indent="-514350" lvl="0" marL="628650" rtl="0" algn="l">
              <a:lnSpc>
                <a:spcPct val="90000"/>
              </a:lnSpc>
              <a:spcBef>
                <a:spcPts val="1000"/>
              </a:spcBef>
              <a:spcAft>
                <a:spcPts val="0"/>
              </a:spcAft>
              <a:buSzPct val="69498"/>
              <a:buFont typeface="Arial"/>
              <a:buAutoNum type="arabicPeriod"/>
            </a:pPr>
            <a:r>
              <a:rPr lang="en-GB"/>
              <a:t>Make a shortlist of practices that you might want to implement in your current project</a:t>
            </a:r>
            <a:endParaRPr/>
          </a:p>
          <a:p>
            <a:pPr indent="-514350" lvl="0" marL="628650" rtl="0" algn="l">
              <a:lnSpc>
                <a:spcPct val="90000"/>
              </a:lnSpc>
              <a:spcBef>
                <a:spcPts val="1000"/>
              </a:spcBef>
              <a:spcAft>
                <a:spcPts val="0"/>
              </a:spcAft>
              <a:buSzPct val="69498"/>
              <a:buFont typeface="Arial"/>
              <a:buAutoNum type="arabicPeriod"/>
            </a:pPr>
            <a:r>
              <a:rPr lang="en-GB"/>
              <a:t>Talk to your research team about changing practices</a:t>
            </a:r>
            <a:endParaRPr/>
          </a:p>
          <a:p>
            <a:pPr indent="-514350" lvl="0" marL="628650" rtl="0" algn="l">
              <a:lnSpc>
                <a:spcPct val="90000"/>
              </a:lnSpc>
              <a:spcBef>
                <a:spcPts val="1000"/>
              </a:spcBef>
              <a:spcAft>
                <a:spcPts val="0"/>
              </a:spcAft>
              <a:buSzPct val="69498"/>
              <a:buFont typeface="Arial"/>
              <a:buAutoNum type="arabicPeriod"/>
            </a:pPr>
            <a:r>
              <a:rPr lang="en-GB"/>
              <a:t>Prepare for resistance and address it constructively.</a:t>
            </a:r>
            <a:endParaRPr/>
          </a:p>
          <a:p>
            <a:pPr indent="-514350" lvl="0" marL="628650" rtl="0" algn="l">
              <a:lnSpc>
                <a:spcPct val="90000"/>
              </a:lnSpc>
              <a:spcBef>
                <a:spcPts val="1000"/>
              </a:spcBef>
              <a:spcAft>
                <a:spcPts val="0"/>
              </a:spcAft>
              <a:buSzPct val="69498"/>
              <a:buFont typeface="Arial"/>
              <a:buAutoNum type="arabicPeriod"/>
            </a:pPr>
            <a:r>
              <a:rPr lang="en-GB"/>
              <a:t>Decide what to implement and set up an implementation plan</a:t>
            </a:r>
            <a:endParaRPr/>
          </a:p>
          <a:p>
            <a:pPr indent="-514350" lvl="0" marL="628650" rtl="0" algn="l">
              <a:lnSpc>
                <a:spcPct val="90000"/>
              </a:lnSpc>
              <a:spcBef>
                <a:spcPts val="1000"/>
              </a:spcBef>
              <a:spcAft>
                <a:spcPts val="0"/>
              </a:spcAft>
              <a:buSzPct val="69498"/>
              <a:buFont typeface="Arial"/>
              <a:buAutoNum type="arabicPeriod"/>
            </a:pPr>
            <a:r>
              <a:rPr lang="en-GB"/>
              <a:t>Be patient and ready to compromise. Research improvement is a marathon, not a sprint.</a:t>
            </a:r>
            <a:endParaRPr/>
          </a:p>
          <a:p>
            <a:pPr indent="-514350" lvl="0" marL="628650" rtl="0" algn="l">
              <a:lnSpc>
                <a:spcPct val="90000"/>
              </a:lnSpc>
              <a:spcBef>
                <a:spcPts val="1000"/>
              </a:spcBef>
              <a:spcAft>
                <a:spcPts val="0"/>
              </a:spcAft>
              <a:buSzPct val="69498"/>
              <a:buFont typeface="Arial"/>
              <a:buAutoNum type="arabicPeriod"/>
            </a:pPr>
            <a:r>
              <a:rPr lang="en-GB"/>
              <a:t>Plan to make changes sustainable.</a:t>
            </a:r>
            <a:endParaRPr/>
          </a:p>
          <a:p>
            <a:pPr indent="-514350" lvl="0" marL="628650" rtl="0" algn="l">
              <a:lnSpc>
                <a:spcPct val="90000"/>
              </a:lnSpc>
              <a:spcBef>
                <a:spcPts val="1000"/>
              </a:spcBef>
              <a:spcAft>
                <a:spcPts val="0"/>
              </a:spcAft>
              <a:buSzPct val="69498"/>
              <a:buFont typeface="Arial"/>
              <a:buAutoNum type="arabicPeriod"/>
            </a:pPr>
            <a:r>
              <a:rPr lang="en-GB"/>
              <a:t>Develop your own skills and get recognition for changing practices</a:t>
            </a:r>
            <a:endParaRPr/>
          </a:p>
          <a:p>
            <a:pPr indent="-514350" lvl="0" marL="628650" rtl="0" algn="l">
              <a:lnSpc>
                <a:spcPct val="90000"/>
              </a:lnSpc>
              <a:spcBef>
                <a:spcPts val="1000"/>
              </a:spcBef>
              <a:spcAft>
                <a:spcPts val="0"/>
              </a:spcAft>
              <a:buSzPct val="69498"/>
              <a:buFont typeface="Arial"/>
              <a:buAutoNum type="arabicPeriod"/>
            </a:pPr>
            <a:r>
              <a:rPr lang="en-GB"/>
              <a:t>Look after yourself</a:t>
            </a:r>
            <a:endParaRPr/>
          </a:p>
          <a:p>
            <a:pPr indent="-514350" lvl="0" marL="628650" rtl="0" algn="l">
              <a:lnSpc>
                <a:spcPct val="90000"/>
              </a:lnSpc>
              <a:spcBef>
                <a:spcPts val="1000"/>
              </a:spcBef>
              <a:spcAft>
                <a:spcPts val="0"/>
              </a:spcAft>
              <a:buSzPct val="69498"/>
              <a:buFont typeface="Arial"/>
              <a:buAutoNum type="arabicPeriod"/>
            </a:pPr>
            <a:r>
              <a:rPr lang="en-GB"/>
              <a:t>Find future employers who value your skills and interests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7"/>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Delivering the workshop</a:t>
            </a:r>
            <a:endParaRPr/>
          </a:p>
        </p:txBody>
      </p:sp>
      <p:sp>
        <p:nvSpPr>
          <p:cNvPr id="456" name="Google Shape;456;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3400" u="sng"/>
              <a:t>Individually</a:t>
            </a:r>
            <a:r>
              <a:rPr lang="en-GB" sz="3400"/>
              <a:t>, identify one aspect of your session that you’re not looking forward to delivering, and plan a rough way of approaching it</a:t>
            </a:r>
            <a:endParaRPr sz="3400">
              <a:latin typeface="Arial"/>
              <a:ea typeface="Arial"/>
              <a:cs typeface="Arial"/>
              <a:sym typeface="Arial"/>
            </a:endParaRPr>
          </a:p>
          <a:p>
            <a:pPr indent="0" lvl="0" marL="0" rtl="0" algn="l">
              <a:lnSpc>
                <a:spcPct val="100000"/>
              </a:lnSpc>
              <a:spcBef>
                <a:spcPts val="0"/>
              </a:spcBef>
              <a:spcAft>
                <a:spcPts val="0"/>
              </a:spcAft>
              <a:buSzPts val="1800"/>
              <a:buNone/>
            </a:pPr>
            <a:r>
              <a:t/>
            </a:r>
            <a:endParaRPr sz="3400" u="sng"/>
          </a:p>
          <a:p>
            <a:pPr indent="0" lvl="0" marL="0" rtl="0" algn="l">
              <a:lnSpc>
                <a:spcPct val="100000"/>
              </a:lnSpc>
              <a:spcBef>
                <a:spcPts val="0"/>
              </a:spcBef>
              <a:spcAft>
                <a:spcPts val="0"/>
              </a:spcAft>
              <a:buSzPts val="1800"/>
              <a:buNone/>
            </a:pPr>
            <a:r>
              <a:rPr lang="en-GB" sz="3400" u="sng"/>
              <a:t>In groups</a:t>
            </a:r>
            <a:r>
              <a:rPr lang="en-GB" sz="3400"/>
              <a:t>, practice delivering it; take turns in the role of trainer, learner, observer/feedback</a:t>
            </a:r>
            <a:endParaRPr sz="5100"/>
          </a:p>
        </p:txBody>
      </p:sp>
      <p:sp>
        <p:nvSpPr>
          <p:cNvPr id="457" name="Google Shape;457;p17"/>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What makes a good facilitator?</a:t>
            </a:r>
            <a:endParaRPr/>
          </a:p>
        </p:txBody>
      </p:sp>
      <p:sp>
        <p:nvSpPr>
          <p:cNvPr id="463" name="Google Shape;46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You can use the QR code to add your responses to this question</a:t>
            </a:r>
            <a:endParaRPr/>
          </a:p>
        </p:txBody>
      </p:sp>
      <p:pic>
        <p:nvPicPr>
          <p:cNvPr id="464" name="Google Shape;464;p18"/>
          <p:cNvPicPr preferRelativeResize="0"/>
          <p:nvPr/>
        </p:nvPicPr>
        <p:blipFill rotWithShape="1">
          <a:blip r:embed="rId3">
            <a:alphaModFix/>
          </a:blip>
          <a:srcRect b="23393" l="36409" r="36045" t="28605"/>
          <a:stretch/>
        </p:blipFill>
        <p:spPr>
          <a:xfrm>
            <a:off x="8329353" y="3201035"/>
            <a:ext cx="3358342" cy="3291840"/>
          </a:xfrm>
          <a:prstGeom prst="rect">
            <a:avLst/>
          </a:prstGeom>
          <a:noFill/>
          <a:ln>
            <a:noFill/>
          </a:ln>
        </p:spPr>
      </p:pic>
      <p:sp>
        <p:nvSpPr>
          <p:cNvPr id="465" name="Google Shape;465;p18"/>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9"/>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Delivering the workshop</a:t>
            </a:r>
            <a:endParaRPr/>
          </a:p>
        </p:txBody>
      </p:sp>
      <p:sp>
        <p:nvSpPr>
          <p:cNvPr id="471" name="Google Shape;47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Considerations</a:t>
            </a:r>
            <a:endParaRPr/>
          </a:p>
          <a:p>
            <a:pPr indent="-342900" lvl="0" marL="457200" rtl="0" algn="l">
              <a:lnSpc>
                <a:spcPct val="90000"/>
              </a:lnSpc>
              <a:spcBef>
                <a:spcPts val="1000"/>
              </a:spcBef>
              <a:spcAft>
                <a:spcPts val="0"/>
              </a:spcAft>
              <a:buClr>
                <a:schemeClr val="dk1"/>
              </a:buClr>
              <a:buSzPts val="1800"/>
              <a:buChar char="•"/>
            </a:pPr>
            <a:r>
              <a:rPr lang="en-GB"/>
              <a:t>Your teaching style/approach</a:t>
            </a:r>
            <a:endParaRPr/>
          </a:p>
          <a:p>
            <a:pPr indent="-342900" lvl="0" marL="457200" rtl="0" algn="l">
              <a:lnSpc>
                <a:spcPct val="90000"/>
              </a:lnSpc>
              <a:spcBef>
                <a:spcPts val="1000"/>
              </a:spcBef>
              <a:spcAft>
                <a:spcPts val="0"/>
              </a:spcAft>
              <a:buClr>
                <a:schemeClr val="dk1"/>
              </a:buClr>
              <a:buSzPts val="1800"/>
              <a:buChar char="•"/>
            </a:pPr>
            <a:r>
              <a:rPr lang="en-GB"/>
              <a:t>Level of learning</a:t>
            </a:r>
            <a:endParaRPr/>
          </a:p>
          <a:p>
            <a:pPr indent="-342900" lvl="0" marL="457200" rtl="0" algn="l">
              <a:lnSpc>
                <a:spcPct val="90000"/>
              </a:lnSpc>
              <a:spcBef>
                <a:spcPts val="1000"/>
              </a:spcBef>
              <a:spcAft>
                <a:spcPts val="0"/>
              </a:spcAft>
              <a:buClr>
                <a:schemeClr val="dk1"/>
              </a:buClr>
              <a:buSzPts val="1800"/>
              <a:buChar char="•"/>
            </a:pPr>
            <a:r>
              <a:rPr lang="en-GB"/>
              <a:t>Balance</a:t>
            </a:r>
            <a:endParaRPr/>
          </a:p>
          <a:p>
            <a:pPr indent="-342900" lvl="0" marL="457200" rtl="0" algn="l">
              <a:lnSpc>
                <a:spcPct val="90000"/>
              </a:lnSpc>
              <a:spcBef>
                <a:spcPts val="1000"/>
              </a:spcBef>
              <a:spcAft>
                <a:spcPts val="0"/>
              </a:spcAft>
              <a:buClr>
                <a:schemeClr val="dk1"/>
              </a:buClr>
              <a:buSzPts val="1800"/>
              <a:buChar char="•"/>
            </a:pPr>
            <a:r>
              <a:rPr lang="en-GB"/>
              <a:t>Accessibility/inclusivity</a:t>
            </a:r>
            <a:endParaRPr/>
          </a:p>
          <a:p>
            <a:pPr indent="-342900" lvl="0" marL="457200" rtl="0" algn="l">
              <a:lnSpc>
                <a:spcPct val="90000"/>
              </a:lnSpc>
              <a:spcBef>
                <a:spcPts val="1000"/>
              </a:spcBef>
              <a:spcAft>
                <a:spcPts val="0"/>
              </a:spcAft>
              <a:buClr>
                <a:schemeClr val="dk1"/>
              </a:buClr>
              <a:buSzPts val="1800"/>
              <a:buChar char="•"/>
            </a:pPr>
            <a:r>
              <a:rPr lang="en-GB"/>
              <a:t>Tools</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472" name="Google Shape;472;p19"/>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BREAK</a:t>
            </a:r>
            <a:endParaRPr/>
          </a:p>
        </p:txBody>
      </p:sp>
      <p:sp>
        <p:nvSpPr>
          <p:cNvPr id="478" name="Google Shape;47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1"/>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Workshop planning session</a:t>
            </a:r>
            <a:endParaRPr/>
          </a:p>
        </p:txBody>
      </p:sp>
      <p:sp>
        <p:nvSpPr>
          <p:cNvPr id="484" name="Google Shape;48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2800" u="sng"/>
              <a:t>In groups</a:t>
            </a:r>
            <a:r>
              <a:rPr lang="en-GB" sz="2800"/>
              <a:t>, confirm workshop sessions each member will lead on designing, write for 15 mins, review each others’ draft for 5 mins, feedback, repeat.</a:t>
            </a:r>
            <a:endParaRPr sz="2800">
              <a:latin typeface="Arial"/>
              <a:ea typeface="Arial"/>
              <a:cs typeface="Arial"/>
              <a:sym typeface="Arial"/>
            </a:endParaRPr>
          </a:p>
          <a:p>
            <a:pPr indent="-393700" lvl="1" marL="742950" rtl="0" algn="l">
              <a:lnSpc>
                <a:spcPct val="100000"/>
              </a:lnSpc>
              <a:spcBef>
                <a:spcPts val="0"/>
              </a:spcBef>
              <a:spcAft>
                <a:spcPts val="0"/>
              </a:spcAft>
              <a:buSzPts val="2800"/>
              <a:buChar char="•"/>
            </a:pPr>
            <a:r>
              <a:rPr lang="en-GB" sz="2800"/>
              <a:t>We are available to help during this activity</a:t>
            </a:r>
            <a:endParaRPr sz="2800">
              <a:latin typeface="Courier New"/>
              <a:ea typeface="Courier New"/>
              <a:cs typeface="Courier New"/>
              <a:sym typeface="Courier New"/>
            </a:endParaRPr>
          </a:p>
          <a:p>
            <a:pPr indent="0" lvl="0" marL="0" rtl="0" algn="l">
              <a:lnSpc>
                <a:spcPct val="100000"/>
              </a:lnSpc>
              <a:spcBef>
                <a:spcPts val="0"/>
              </a:spcBef>
              <a:spcAft>
                <a:spcPts val="0"/>
              </a:spcAft>
              <a:buSzPts val="1800"/>
              <a:buNone/>
            </a:pPr>
            <a:r>
              <a:t/>
            </a:r>
            <a:endParaRPr u="sng"/>
          </a:p>
          <a:p>
            <a:pPr indent="0" lvl="0" marL="0" rtl="0" algn="l">
              <a:lnSpc>
                <a:spcPct val="100000"/>
              </a:lnSpc>
              <a:spcBef>
                <a:spcPts val="0"/>
              </a:spcBef>
              <a:spcAft>
                <a:spcPts val="0"/>
              </a:spcAft>
              <a:buSzPts val="1800"/>
              <a:buNone/>
            </a:pPr>
            <a:r>
              <a:rPr lang="en-GB" u="sng"/>
              <a:t>In groups</a:t>
            </a:r>
            <a:r>
              <a:rPr lang="en-GB"/>
              <a:t>, reflect on the process and agree practical next steps to make sure the work continues after today</a:t>
            </a:r>
            <a:endParaRPr>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
        <p:nvSpPr>
          <p:cNvPr id="485" name="Google Shape;485;p21"/>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i="0" lang="en-GB" sz="4400" u="none" strike="noStrike">
                <a:solidFill>
                  <a:srgbClr val="000000"/>
                </a:solidFill>
                <a:latin typeface="Calibri"/>
                <a:ea typeface="Calibri"/>
                <a:cs typeface="Calibri"/>
                <a:sym typeface="Calibri"/>
              </a:rPr>
              <a:t>Next steps</a:t>
            </a:r>
            <a:endParaRPr b="0"/>
          </a:p>
        </p:txBody>
      </p:sp>
      <p:sp>
        <p:nvSpPr>
          <p:cNvPr id="491" name="Google Shape;49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2400"/>
              <a:t>What UKRN expect – a workshop run in July, reflection in Aug/Sept, further workshops in 23-24</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Specific commitments to action from each group; who will do what, by when?</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Discussion of support trainers expect from their institutions</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Next steps in evaluation of this event</a:t>
            </a:r>
            <a:endParaRPr sz="2400">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Workshop themes</a:t>
            </a:r>
            <a:endParaRPr/>
          </a:p>
        </p:txBody>
      </p:sp>
      <p:sp>
        <p:nvSpPr>
          <p:cNvPr id="126" name="Google Shape;126;p9"/>
          <p:cNvSpPr txBox="1"/>
          <p:nvPr/>
        </p:nvSpPr>
        <p:spPr>
          <a:xfrm>
            <a:off x="928635" y="2378154"/>
            <a:ext cx="4591200" cy="2339072"/>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Arts, Humanities, Social Sciences</a:t>
            </a:r>
            <a:endParaRPr b="1"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Lee Snook</a:t>
            </a:r>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Susan Smith</a:t>
            </a:r>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Kate Bradbury</a:t>
            </a:r>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Katy Huxley</a:t>
            </a:r>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Jude Hill</a:t>
            </a:r>
            <a:endParaRPr b="0" i="0" sz="2000" u="none" cap="none" strike="noStrike">
              <a:solidFill>
                <a:schemeClr val="lt1"/>
              </a:solidFill>
              <a:latin typeface="Calibri"/>
              <a:ea typeface="Calibri"/>
              <a:cs typeface="Calibri"/>
              <a:sym typeface="Calibri"/>
            </a:endParaRPr>
          </a:p>
        </p:txBody>
      </p:sp>
      <p:sp>
        <p:nvSpPr>
          <p:cNvPr id="127" name="Google Shape;127;p9"/>
          <p:cNvSpPr txBox="1"/>
          <p:nvPr/>
        </p:nvSpPr>
        <p:spPr>
          <a:xfrm>
            <a:off x="5884983" y="2378154"/>
            <a:ext cx="4987333" cy="2340000"/>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Calibri"/>
                <a:ea typeface="Calibri"/>
                <a:cs typeface="Calibri"/>
                <a:sym typeface="Calibri"/>
              </a:rPr>
              <a:t>Science, Technology, Medicine</a:t>
            </a:r>
            <a:endParaRPr b="1"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Xinran Du</a:t>
            </a:r>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Yannick Verbelen</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Jennifer Lay</a:t>
            </a:r>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Catherine Borwick</a:t>
            </a:r>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Nicole Andrieu</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GB"/>
              <a:t>Quick refresher of Open Access</a:t>
            </a:r>
            <a:endParaRPr/>
          </a:p>
          <a:p>
            <a:pPr indent="-342900" lvl="0" marL="457200" rtl="0" algn="l">
              <a:lnSpc>
                <a:spcPct val="90000"/>
              </a:lnSpc>
              <a:spcBef>
                <a:spcPts val="1000"/>
              </a:spcBef>
              <a:spcAft>
                <a:spcPts val="0"/>
              </a:spcAft>
              <a:buClr>
                <a:schemeClr val="dk1"/>
              </a:buClr>
              <a:buSzPts val="1800"/>
              <a:buChar char="•"/>
            </a:pPr>
            <a:r>
              <a:rPr lang="en-GB"/>
              <a:t>Opportunity to show a brief example of the types of content in scope for Open Access training sessions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5"/>
          <p:cNvSpPr txBox="1"/>
          <p:nvPr>
            <p:ph type="ctrTitle"/>
          </p:nvPr>
        </p:nvSpPr>
        <p:spPr>
          <a:xfrm>
            <a:off x="494400" y="2131200"/>
            <a:ext cx="7012800" cy="1468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GB"/>
              <a:t>Open Access</a:t>
            </a:r>
            <a:endParaRPr/>
          </a:p>
        </p:txBody>
      </p:sp>
      <p:sp>
        <p:nvSpPr>
          <p:cNvPr id="138" name="Google Shape;138;p35"/>
          <p:cNvSpPr txBox="1"/>
          <p:nvPr>
            <p:ph idx="1" type="subTitle"/>
          </p:nvPr>
        </p:nvSpPr>
        <p:spPr>
          <a:xfrm>
            <a:off x="494400" y="3602037"/>
            <a:ext cx="7012800" cy="1752000"/>
          </a:xfrm>
          <a:prstGeom prst="rect">
            <a:avLst/>
          </a:prstGeom>
          <a:noFill/>
          <a:ln>
            <a:noFill/>
          </a:ln>
        </p:spPr>
        <p:txBody>
          <a:bodyPr anchorCtr="0" anchor="t" bIns="60950" lIns="121900" spcFirstLastPara="1" rIns="121900" wrap="square" tIns="60950">
            <a:normAutofit/>
          </a:bodyPr>
          <a:lstStyle/>
          <a:p>
            <a:pPr indent="0" lvl="0" marL="0" rtl="0" algn="l">
              <a:lnSpc>
                <a:spcPct val="90000"/>
              </a:lnSpc>
              <a:spcBef>
                <a:spcPts val="1000"/>
              </a:spcBef>
              <a:spcAft>
                <a:spcPts val="0"/>
              </a:spcAft>
              <a:buSzPts val="2800"/>
              <a:buNone/>
            </a:pPr>
            <a:r>
              <a:t/>
            </a:r>
            <a:endParaRPr sz="2650">
              <a:latin typeface="Arial"/>
              <a:ea typeface="Arial"/>
              <a:cs typeface="Arial"/>
              <a:sym typeface="Arial"/>
            </a:endParaRPr>
          </a:p>
          <a:p>
            <a:pPr indent="0" lvl="0" marL="0" rtl="0" algn="l">
              <a:lnSpc>
                <a:spcPct val="90000"/>
              </a:lnSpc>
              <a:spcBef>
                <a:spcPts val="1000"/>
              </a:spcBef>
              <a:spcAft>
                <a:spcPts val="0"/>
              </a:spcAft>
              <a:buSzPts val="2800"/>
              <a:buNone/>
            </a:pPr>
            <a:r>
              <a:t/>
            </a:r>
            <a:endParaRPr sz="2650">
              <a:latin typeface="Arial"/>
              <a:ea typeface="Arial"/>
              <a:cs typeface="Arial"/>
              <a:sym typeface="Arial"/>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latin typeface="Rockwell"/>
                <a:ea typeface="Rockwell"/>
                <a:cs typeface="Rockwell"/>
                <a:sym typeface="Rockwell"/>
              </a:rPr>
              <a:t>What we're going to cover</a:t>
            </a:r>
            <a:endParaRPr/>
          </a:p>
        </p:txBody>
      </p:sp>
      <p:sp>
        <p:nvSpPr>
          <p:cNvPr id="144" name="Google Shape;144;p36"/>
          <p:cNvSpPr txBox="1"/>
          <p:nvPr>
            <p:ph idx="1" type="body"/>
          </p:nvPr>
        </p:nvSpPr>
        <p:spPr>
          <a:xfrm>
            <a:off x="838200" y="1825625"/>
            <a:ext cx="10515600" cy="4351338"/>
          </a:xfrm>
          <a:prstGeom prst="rect">
            <a:avLst/>
          </a:prstGeom>
          <a:noFill/>
          <a:ln>
            <a:noFill/>
          </a:ln>
        </p:spPr>
        <p:txBody>
          <a:bodyPr anchorCtr="0" anchor="t" bIns="60950" lIns="121900" spcFirstLastPara="1" rIns="121900" wrap="square" tIns="60950">
            <a:normAutofit/>
          </a:bodyPr>
          <a:lstStyle/>
          <a:p>
            <a:pPr indent="-342900" lvl="0" marL="457200" rtl="0" algn="l">
              <a:lnSpc>
                <a:spcPct val="90000"/>
              </a:lnSpc>
              <a:spcBef>
                <a:spcPts val="1000"/>
              </a:spcBef>
              <a:spcAft>
                <a:spcPts val="0"/>
              </a:spcAft>
              <a:buClr>
                <a:schemeClr val="dk1"/>
              </a:buClr>
              <a:buSzPts val="1800"/>
              <a:buChar char="•"/>
            </a:pPr>
            <a:r>
              <a:rPr lang="en-GB">
                <a:latin typeface="Arial"/>
                <a:ea typeface="Arial"/>
                <a:cs typeface="Arial"/>
                <a:sym typeface="Arial"/>
              </a:rPr>
              <a:t>What is Open Access</a:t>
            </a:r>
            <a:endParaRPr/>
          </a:p>
          <a:p>
            <a:pPr indent="-342900" lvl="0" marL="457200" rtl="0" algn="l">
              <a:lnSpc>
                <a:spcPct val="90000"/>
              </a:lnSpc>
              <a:spcBef>
                <a:spcPts val="1000"/>
              </a:spcBef>
              <a:spcAft>
                <a:spcPts val="0"/>
              </a:spcAft>
              <a:buClr>
                <a:schemeClr val="dk1"/>
              </a:buClr>
              <a:buSzPts val="1800"/>
              <a:buChar char="•"/>
            </a:pPr>
            <a:r>
              <a:rPr lang="en-GB">
                <a:latin typeface="Arial"/>
                <a:ea typeface="Arial"/>
                <a:cs typeface="Arial"/>
                <a:sym typeface="Arial"/>
              </a:rPr>
              <a:t>Why is Open Access important</a:t>
            </a:r>
            <a:endParaRPr/>
          </a:p>
          <a:p>
            <a:pPr indent="-342900" lvl="0" marL="457200" rtl="0" algn="l">
              <a:lnSpc>
                <a:spcPct val="90000"/>
              </a:lnSpc>
              <a:spcBef>
                <a:spcPts val="1000"/>
              </a:spcBef>
              <a:spcAft>
                <a:spcPts val="0"/>
              </a:spcAft>
              <a:buClr>
                <a:schemeClr val="dk1"/>
              </a:buClr>
              <a:buSzPts val="1800"/>
              <a:buChar char="•"/>
            </a:pPr>
            <a:r>
              <a:rPr lang="en-GB">
                <a:latin typeface="Arial"/>
                <a:ea typeface="Arial"/>
                <a:cs typeface="Arial"/>
                <a:sym typeface="Arial"/>
              </a:rPr>
              <a:t>Common Types of Open Access</a:t>
            </a:r>
            <a:endParaRPr/>
          </a:p>
          <a:p>
            <a:pPr indent="-342900" lvl="1" marL="914400" rtl="0" algn="l">
              <a:lnSpc>
                <a:spcPct val="90000"/>
              </a:lnSpc>
              <a:spcBef>
                <a:spcPts val="500"/>
              </a:spcBef>
              <a:spcAft>
                <a:spcPts val="0"/>
              </a:spcAft>
              <a:buSzPts val="1800"/>
              <a:buChar char="•"/>
            </a:pPr>
            <a:r>
              <a:rPr lang="en-GB">
                <a:latin typeface="Arial"/>
                <a:ea typeface="Arial"/>
                <a:cs typeface="Arial"/>
                <a:sym typeface="Arial"/>
              </a:rPr>
              <a:t>Green Open Access</a:t>
            </a:r>
            <a:endParaRPr/>
          </a:p>
          <a:p>
            <a:pPr indent="-342900" lvl="2" marL="1371600" rtl="0" algn="l">
              <a:lnSpc>
                <a:spcPct val="90000"/>
              </a:lnSpc>
              <a:spcBef>
                <a:spcPts val="500"/>
              </a:spcBef>
              <a:spcAft>
                <a:spcPts val="0"/>
              </a:spcAft>
              <a:buSzPts val="1800"/>
              <a:buChar char="•"/>
            </a:pPr>
            <a:r>
              <a:rPr lang="en-GB">
                <a:latin typeface="Arial"/>
                <a:ea typeface="Arial"/>
                <a:cs typeface="Arial"/>
                <a:sym typeface="Arial"/>
              </a:rPr>
              <a:t>Rights Retention Statements</a:t>
            </a:r>
            <a:endParaRPr/>
          </a:p>
          <a:p>
            <a:pPr indent="-342900" lvl="1" marL="914400" rtl="0" algn="l">
              <a:lnSpc>
                <a:spcPct val="90000"/>
              </a:lnSpc>
              <a:spcBef>
                <a:spcPts val="500"/>
              </a:spcBef>
              <a:spcAft>
                <a:spcPts val="0"/>
              </a:spcAft>
              <a:buSzPts val="1800"/>
              <a:buChar char="•"/>
            </a:pPr>
            <a:r>
              <a:rPr lang="en-GB">
                <a:latin typeface="Arial"/>
                <a:ea typeface="Arial"/>
                <a:cs typeface="Arial"/>
                <a:sym typeface="Arial"/>
              </a:rPr>
              <a:t>Gold Open Access</a:t>
            </a:r>
            <a:endParaRPr/>
          </a:p>
          <a:p>
            <a:pPr indent="-342900" lvl="2" marL="1371600" rtl="0" algn="l">
              <a:lnSpc>
                <a:spcPct val="90000"/>
              </a:lnSpc>
              <a:spcBef>
                <a:spcPts val="500"/>
              </a:spcBef>
              <a:spcAft>
                <a:spcPts val="0"/>
              </a:spcAft>
              <a:buSzPts val="1800"/>
              <a:buChar char="•"/>
            </a:pPr>
            <a:r>
              <a:rPr lang="en-GB">
                <a:latin typeface="Arial"/>
                <a:ea typeface="Arial"/>
                <a:cs typeface="Arial"/>
                <a:sym typeface="Arial"/>
              </a:rPr>
              <a:t>Read and Publish/Transformative Deals</a:t>
            </a:r>
            <a:endParaRPr/>
          </a:p>
          <a:p>
            <a:pPr indent="-342900" lvl="0" marL="457200" rtl="0" algn="l">
              <a:lnSpc>
                <a:spcPct val="90000"/>
              </a:lnSpc>
              <a:spcBef>
                <a:spcPts val="1000"/>
              </a:spcBef>
              <a:spcAft>
                <a:spcPts val="0"/>
              </a:spcAft>
              <a:buSzPts val="1800"/>
              <a:buFont typeface="Noto Sans Symbols"/>
              <a:buChar char="▪"/>
            </a:pPr>
            <a:r>
              <a:rPr lang="en-GB">
                <a:latin typeface="Arial"/>
                <a:ea typeface="Arial"/>
                <a:cs typeface="Arial"/>
                <a:sym typeface="Arial"/>
              </a:rPr>
              <a:t>Funder Policies</a:t>
            </a:r>
            <a:endParaRPr/>
          </a:p>
          <a:p>
            <a:pPr indent="0" lvl="1" marL="457189" rtl="0" algn="l">
              <a:lnSpc>
                <a:spcPct val="90000"/>
              </a:lnSpc>
              <a:spcBef>
                <a:spcPts val="500"/>
              </a:spcBef>
              <a:spcAft>
                <a:spcPts val="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7"/>
          <p:cNvSpPr txBox="1"/>
          <p:nvPr>
            <p:ph type="title"/>
          </p:nvPr>
        </p:nvSpPr>
        <p:spPr>
          <a:xfrm>
            <a:off x="752584" y="1839529"/>
            <a:ext cx="7480603" cy="266433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GB" sz="4800"/>
              <a:t>Open access is free, unrestricted online access to research outputs​</a:t>
            </a:r>
            <a:endParaRPr/>
          </a:p>
        </p:txBody>
      </p:sp>
      <p:pic>
        <p:nvPicPr>
          <p:cNvPr descr="A picture containing indoor, small, table, black&#10;&#10;Description automatically generated" id="151" name="Google Shape;151;p37"/>
          <p:cNvPicPr preferRelativeResize="0"/>
          <p:nvPr>
            <p:ph idx="2" type="pic"/>
          </p:nvPr>
        </p:nvPicPr>
        <p:blipFill rotWithShape="1">
          <a:blip r:embed="rId3">
            <a:alphaModFix/>
          </a:blip>
          <a:srcRect b="0" l="0" r="0" t="0"/>
          <a:stretch/>
        </p:blipFill>
        <p:spPr>
          <a:xfrm>
            <a:off x="7576472" y="13"/>
            <a:ext cx="4615528" cy="68579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 Clarke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0x0101003CC54A4E1965504CBEA83095882A34D5</vt:lpwstr>
  </property>
  <property fmtid="{D5CDD505-2E9C-101B-9397-08002B2CF9AE}" pid="3" name="TaxKeyword">
    <vt:lpwstr/>
  </property>
  <property fmtid="{D5CDD505-2E9C-101B-9397-08002B2CF9AE}" pid="4" name="MediaServiceImageTags">
    <vt:lpwstr/>
  </property>
  <property fmtid="{D5CDD505-2E9C-101B-9397-08002B2CF9AE}" pid="5" name="Order">
    <vt:r8>797100.0</vt:r8>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