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12192000"/>
  <p:notesSz cx="6858000" cy="9144000"/>
  <p:embeddedFontLst>
    <p:embeddedFont>
      <p:font typeface="Noto Sans Symbols"/>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7" roundtripDataSignature="AMtx7mjnYu6UPB3nPrO4+9NhwOfWRnUh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C470874-93D9-49CF-949F-EE1A1F46AACA}">
  <a:tblStyle styleId="{FC470874-93D9-49CF-949F-EE1A1F46AACA}"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NotoSansSymbols-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NotoSansSymbols-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ob.padlet.org/lhowson/gk71luhjwpopt8r4"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 name="Google Shape;7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1b3a5d9146_0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g21b3a5d9146_0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i="0" lang="en-GB" sz="1100" u="none" strike="noStrike">
                <a:solidFill>
                  <a:srgbClr val="000000"/>
                </a:solidFill>
                <a:latin typeface="Calibri"/>
                <a:ea typeface="Calibri"/>
                <a:cs typeface="Calibri"/>
                <a:sym typeface="Calibri"/>
              </a:rPr>
              <a:t>Planning an overall workshop: (Eilis)</a:t>
            </a:r>
            <a:r>
              <a:rPr b="0" i="0" lang="en-GB" sz="1100" u="none" strike="noStrike">
                <a:solidFill>
                  <a:srgbClr val="000000"/>
                </a:solidFill>
                <a:latin typeface="Calibri"/>
                <a:ea typeface="Calibri"/>
                <a:cs typeface="Calibri"/>
                <a:sym typeface="Calibri"/>
              </a:rPr>
              <a:t> specifying outcomes, and how progress / change will be evaluated</a:t>
            </a:r>
            <a:endParaRPr b="0"/>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Introduce facilitated group discussions of</a:t>
            </a:r>
            <a:endParaRPr/>
          </a:p>
          <a:p>
            <a:pPr indent="-285750" lvl="1" marL="74295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what outcomes the trainers would hope trainees would achieve, given their overall goals (changes in knowledge, in skills, in beliefs, in behaviour, in motivation, etc)</a:t>
            </a:r>
            <a:endParaRPr/>
          </a:p>
          <a:p>
            <a:pPr indent="-285750" lvl="1" marL="74295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What overall approaches they expect to use (online or in-person, flipped, etc)</a:t>
            </a:r>
            <a:endParaRPr/>
          </a:p>
          <a:p>
            <a:pPr indent="-69850" lvl="0" marL="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Reflections from</a:t>
            </a:r>
            <a:r>
              <a:rPr b="0" i="0" lang="en-GB" sz="1100" u="none" strike="noStrike">
                <a:solidFill>
                  <a:srgbClr val="7030A0"/>
                </a:solidFill>
                <a:latin typeface="Calibri"/>
                <a:ea typeface="Calibri"/>
                <a:cs typeface="Calibri"/>
                <a:sym typeface="Calibri"/>
              </a:rPr>
              <a:t> training / skills lead </a:t>
            </a:r>
            <a:r>
              <a:rPr b="0" i="0" lang="en-GB" sz="1100" u="none" strike="noStrike">
                <a:solidFill>
                  <a:srgbClr val="C00000"/>
                </a:solidFill>
                <a:latin typeface="Calibri"/>
                <a:ea typeface="Calibri"/>
                <a:cs typeface="Calibri"/>
                <a:sym typeface="Calibri"/>
              </a:rPr>
              <a:t>and from topic lead </a:t>
            </a:r>
            <a:r>
              <a:rPr b="0" i="0" lang="en-GB" sz="1100" u="none" strike="noStrike">
                <a:solidFill>
                  <a:srgbClr val="000000"/>
                </a:solidFill>
                <a:latin typeface="Calibri"/>
                <a:ea typeface="Calibri"/>
                <a:cs typeface="Calibri"/>
                <a:sym typeface="Calibri"/>
              </a:rPr>
              <a:t>on what they heard in the discussions, things that might have been missed, over-emphasised, other ways of looking at things, pros and cons of different approaches, how different outcomes can be evaluated, etc, with examples illustrating these things</a:t>
            </a:r>
            <a:endParaRPr b="0" i="0" sz="1100" u="none" strike="noStrike">
              <a:solidFill>
                <a:srgbClr val="7030A0"/>
              </a:solidFill>
              <a:latin typeface="Calibri"/>
              <a:ea typeface="Calibri"/>
              <a:cs typeface="Calibri"/>
              <a:sym typeface="Calibri"/>
            </a:endParaRPr>
          </a:p>
          <a:p>
            <a:pPr indent="-69850" lvl="0" marL="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 groups</a:t>
            </a:r>
            <a:r>
              <a:rPr b="0" i="0" lang="en-GB" sz="1100" u="none" strike="noStrike">
                <a:solidFill>
                  <a:srgbClr val="000000"/>
                </a:solidFill>
                <a:latin typeface="Calibri"/>
                <a:ea typeface="Calibri"/>
                <a:cs typeface="Calibri"/>
                <a:sym typeface="Calibri"/>
              </a:rPr>
              <a:t>, participants reflect and note the aims, outcomes, approach and evaluation they plan for their workshops</a:t>
            </a:r>
            <a:endParaRPr/>
          </a:p>
          <a:p>
            <a:pPr indent="-69850" lvl="0" marL="0" rtl="0" algn="l">
              <a:lnSpc>
                <a:spcPct val="100000"/>
              </a:lnSpc>
              <a:spcBef>
                <a:spcPts val="0"/>
              </a:spcBef>
              <a:spcAft>
                <a:spcPts val="0"/>
              </a:spcAft>
              <a:buSzPts val="1100"/>
              <a:buFont typeface="Arial"/>
              <a:buChar char="•"/>
            </a:pPr>
            <a:r>
              <a:rPr b="0" i="0" lang="en-GB" sz="1100" u="none" strike="noStrike">
                <a:solidFill>
                  <a:srgbClr val="C00000"/>
                </a:solidFill>
                <a:latin typeface="Calibri"/>
                <a:ea typeface="Calibri"/>
                <a:cs typeface="Calibri"/>
                <a:sym typeface="Calibri"/>
              </a:rPr>
              <a:t>Introduce facilitated group activity to divide their workshop into individual sessions</a:t>
            </a:r>
            <a:endParaRPr/>
          </a:p>
          <a:p>
            <a:pPr indent="-69850" lvl="0" marL="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 groups</a:t>
            </a:r>
            <a:r>
              <a:rPr b="0" i="0" lang="en-GB" sz="1100" u="none" strike="noStrike">
                <a:solidFill>
                  <a:srgbClr val="000000"/>
                </a:solidFill>
                <a:latin typeface="Calibri"/>
                <a:ea typeface="Calibri"/>
                <a:cs typeface="Calibri"/>
                <a:sym typeface="Calibri"/>
              </a:rPr>
              <a:t>, participants outline the main sessions likely to make up their workshop, and which of them is going to leading planning for each session today.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Consider your audience and the expected level of learning</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Make your outcomes measurable and specific</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  Avoid “understand”, “discuss”, “show a knowledge of” as they are ambiguous and difficult to measure</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b="1">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Low level outcomes from the bottom, higher level outcomes at the top. Doesn’t have to be in order and will go through many stages in cycles – (e.g. dissertation/project work as you discover new knowledge/terminology, you may have to go back to remember/understand)</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Font typeface="Calibri"/>
              <a:buNone/>
            </a:pPr>
            <a:r>
              <a:t/>
            </a:r>
            <a:endParaRPr b="1">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0" lang="en-GB" sz="1100" u="none" strike="noStrike">
                <a:solidFill>
                  <a:srgbClr val="000000"/>
                </a:solidFill>
                <a:latin typeface="Calibri"/>
                <a:ea typeface="Calibri"/>
                <a:cs typeface="Calibri"/>
                <a:sym typeface="Calibri"/>
              </a:rPr>
              <a:t>Breaking down “workshops” into sessions of learning to enable trainees to put theory into practice, ask questions and experiment.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1b3a5d9146_0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g21b3a5d9146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i="0" lang="en-GB" sz="1100" u="none" strike="noStrike">
                <a:solidFill>
                  <a:srgbClr val="000000"/>
                </a:solidFill>
                <a:latin typeface="Calibri"/>
                <a:ea typeface="Calibri"/>
                <a:cs typeface="Calibri"/>
                <a:sym typeface="Calibri"/>
              </a:rPr>
              <a:t>Planning an overall workshop: (Eilis)</a:t>
            </a:r>
            <a:r>
              <a:rPr b="0" i="0" lang="en-GB" sz="1100" u="none" strike="noStrike">
                <a:solidFill>
                  <a:srgbClr val="000000"/>
                </a:solidFill>
                <a:latin typeface="Calibri"/>
                <a:ea typeface="Calibri"/>
                <a:cs typeface="Calibri"/>
                <a:sym typeface="Calibri"/>
              </a:rPr>
              <a:t> specifying outcomes, and how progress / change will be evaluated</a:t>
            </a:r>
            <a:endParaRPr b="0"/>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Introduce facilitated group discussions of</a:t>
            </a:r>
            <a:endParaRPr/>
          </a:p>
          <a:p>
            <a:pPr indent="-285750" lvl="1" marL="74295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what outcomes the trainers would hope trainees would achieve, given their overall goals (changes in knowledge, in skills, in beliefs, in behaviour, in motivation, etc)</a:t>
            </a:r>
            <a:endParaRPr/>
          </a:p>
          <a:p>
            <a:pPr indent="-285750" lvl="1" marL="74295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What overall approaches they expect to use (online or in-person, flipped, etc)</a:t>
            </a:r>
            <a:endParaRPr/>
          </a:p>
          <a:p>
            <a:pPr indent="-69850" lvl="0" marL="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Reflections from</a:t>
            </a:r>
            <a:r>
              <a:rPr b="0" i="0" lang="en-GB" sz="1100" u="none" strike="noStrike">
                <a:solidFill>
                  <a:srgbClr val="7030A0"/>
                </a:solidFill>
                <a:latin typeface="Calibri"/>
                <a:ea typeface="Calibri"/>
                <a:cs typeface="Calibri"/>
                <a:sym typeface="Calibri"/>
              </a:rPr>
              <a:t> training / skills lead </a:t>
            </a:r>
            <a:r>
              <a:rPr b="0" i="0" lang="en-GB" sz="1100" u="none" strike="noStrike">
                <a:solidFill>
                  <a:srgbClr val="C00000"/>
                </a:solidFill>
                <a:latin typeface="Calibri"/>
                <a:ea typeface="Calibri"/>
                <a:cs typeface="Calibri"/>
                <a:sym typeface="Calibri"/>
              </a:rPr>
              <a:t>and from topic lead </a:t>
            </a:r>
            <a:r>
              <a:rPr b="0" i="0" lang="en-GB" sz="1100" u="none" strike="noStrike">
                <a:solidFill>
                  <a:srgbClr val="000000"/>
                </a:solidFill>
                <a:latin typeface="Calibri"/>
                <a:ea typeface="Calibri"/>
                <a:cs typeface="Calibri"/>
                <a:sym typeface="Calibri"/>
              </a:rPr>
              <a:t>on what they heard in the discussions, things that might have been missed, over-emphasised, other ways of looking at things, pros and cons of different approaches, how different outcomes can be evaluated, etc, with examples illustrating these things</a:t>
            </a:r>
            <a:endParaRPr b="0" i="0" sz="1100" u="none" strike="noStrike">
              <a:solidFill>
                <a:srgbClr val="7030A0"/>
              </a:solidFill>
              <a:latin typeface="Calibri"/>
              <a:ea typeface="Calibri"/>
              <a:cs typeface="Calibri"/>
              <a:sym typeface="Calibri"/>
            </a:endParaRPr>
          </a:p>
          <a:p>
            <a:pPr indent="-69850" lvl="0" marL="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 groups</a:t>
            </a:r>
            <a:r>
              <a:rPr b="0" i="0" lang="en-GB" sz="1100" u="none" strike="noStrike">
                <a:solidFill>
                  <a:srgbClr val="000000"/>
                </a:solidFill>
                <a:latin typeface="Calibri"/>
                <a:ea typeface="Calibri"/>
                <a:cs typeface="Calibri"/>
                <a:sym typeface="Calibri"/>
              </a:rPr>
              <a:t>, participants reflect and note the aims, outcomes, approach and evaluation they plan for their workshops</a:t>
            </a:r>
            <a:endParaRPr/>
          </a:p>
          <a:p>
            <a:pPr indent="-69850" lvl="0" marL="0" rtl="0" algn="l">
              <a:lnSpc>
                <a:spcPct val="100000"/>
              </a:lnSpc>
              <a:spcBef>
                <a:spcPts val="0"/>
              </a:spcBef>
              <a:spcAft>
                <a:spcPts val="0"/>
              </a:spcAft>
              <a:buSzPts val="1100"/>
              <a:buFont typeface="Arial"/>
              <a:buChar char="•"/>
            </a:pPr>
            <a:r>
              <a:rPr b="0" i="0" lang="en-GB" sz="1100" u="none" strike="noStrike">
                <a:solidFill>
                  <a:srgbClr val="C00000"/>
                </a:solidFill>
                <a:latin typeface="Calibri"/>
                <a:ea typeface="Calibri"/>
                <a:cs typeface="Calibri"/>
                <a:sym typeface="Calibri"/>
              </a:rPr>
              <a:t>Introduce facilitated group activity to divide their workshop into individual sessions</a:t>
            </a:r>
            <a:endParaRPr/>
          </a:p>
          <a:p>
            <a:pPr indent="-69850" lvl="0" marL="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 groups</a:t>
            </a:r>
            <a:r>
              <a:rPr b="0" i="0" lang="en-GB" sz="1100" u="none" strike="noStrike">
                <a:solidFill>
                  <a:srgbClr val="000000"/>
                </a:solidFill>
                <a:latin typeface="Calibri"/>
                <a:ea typeface="Calibri"/>
                <a:cs typeface="Calibri"/>
                <a:sym typeface="Calibri"/>
              </a:rPr>
              <a:t>, participants outline the main sessions likely to make up their workshop, and which of them is going to leading planning for each session today.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sz="1200">
                <a:solidFill>
                  <a:schemeClr val="dk1"/>
                </a:solidFill>
                <a:latin typeface="Calibri"/>
                <a:ea typeface="Calibri"/>
                <a:cs typeface="Calibri"/>
                <a:sym typeface="Calibri"/>
              </a:rPr>
              <a:t>Once we have outcomes we move onto how we are going to teach/support/facilitate the session and the activities we are going to use.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GB" sz="1200">
                <a:solidFill>
                  <a:schemeClr val="dk1"/>
                </a:solidFill>
                <a:latin typeface="Calibri"/>
                <a:ea typeface="Calibri"/>
                <a:cs typeface="Calibri"/>
                <a:sym typeface="Calibri"/>
              </a:rPr>
              <a:t>You need to ask yourself the questions above to try and limit your own preferences of activity as we all learn differently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GB" sz="1200">
                <a:solidFill>
                  <a:schemeClr val="dk1"/>
                </a:solidFill>
                <a:latin typeface="Calibri"/>
                <a:ea typeface="Calibri"/>
                <a:cs typeface="Calibri"/>
                <a:sym typeface="Calibri"/>
              </a:rPr>
              <a:t>Consider how you will manage activities – Discussion and case studies – checking in and keeping on topic</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Padlet activity – individually post what learning tasks they enjoy – explore as a group and identify themes - </a:t>
            </a:r>
            <a:r>
              <a:rPr lang="en-GB" sz="1200" u="sng">
                <a:solidFill>
                  <a:schemeClr val="hlink"/>
                </a:solidFill>
                <a:latin typeface="Calibri"/>
                <a:ea typeface="Calibri"/>
                <a:cs typeface="Calibri"/>
                <a:sym typeface="Calibri"/>
                <a:hlinkClick r:id="rId2"/>
              </a:rPr>
              <a:t>https://uob.padlet.org/lhowson/gk71luhjwpopt8r4</a:t>
            </a:r>
            <a:r>
              <a:rPr lang="en-GB"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Calibri"/>
                <a:ea typeface="Calibri"/>
                <a:cs typeface="Calibri"/>
                <a:sym typeface="Calibri"/>
              </a:rPr>
              <a:t>Highlight - Explanation by instructor (minimise if possible)</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Calibri"/>
                <a:ea typeface="Calibri"/>
                <a:cs typeface="Calibri"/>
                <a:sym typeface="Calibri"/>
              </a:rPr>
              <a:t>Discussion</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Calibri"/>
                <a:ea typeface="Calibri"/>
                <a:cs typeface="Calibri"/>
                <a:sym typeface="Calibri"/>
              </a:rPr>
              <a:t>Case studies</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Calibri"/>
                <a:ea typeface="Calibri"/>
                <a:cs typeface="Calibri"/>
                <a:sym typeface="Calibri"/>
              </a:rPr>
              <a:t>Background knowledge probe</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Calibri"/>
                <a:ea typeface="Calibri"/>
                <a:cs typeface="Calibri"/>
                <a:sym typeface="Calibri"/>
              </a:rPr>
              <a:t>Peer review (esp for teaching)</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Calibri"/>
                <a:ea typeface="Calibri"/>
                <a:cs typeface="Calibri"/>
                <a:sym typeface="Calibri"/>
              </a:rPr>
              <a:t>Working parties</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Calibri"/>
                <a:ea typeface="Calibri"/>
                <a:cs typeface="Calibri"/>
                <a:sym typeface="Calibri"/>
              </a:rPr>
              <a:t>Worked example</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Calibri"/>
                <a:ea typeface="Calibri"/>
                <a:cs typeface="Calibri"/>
                <a:sym typeface="Calibri"/>
              </a:rPr>
              <a:t>Toy examples</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Calibri"/>
                <a:ea typeface="Calibri"/>
                <a:cs typeface="Calibri"/>
                <a:sym typeface="Calibri"/>
              </a:rPr>
              <a:t>Guided application to own work</a:t>
            </a:r>
            <a:endParaRPr>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100"/>
              <a:buNone/>
            </a:pPr>
            <a:r>
              <a:t/>
            </a:r>
            <a:endParaRPr b="1">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We don’t want to leave learning to chance and hope that by the end of the session participants have succeeded, so we need to check progress during the session.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GB" sz="1200">
                <a:solidFill>
                  <a:schemeClr val="dk1"/>
                </a:solidFill>
                <a:latin typeface="Calibri"/>
                <a:ea typeface="Calibri"/>
                <a:cs typeface="Calibri"/>
                <a:sym typeface="Calibri"/>
              </a:rPr>
              <a:t>Your learning activities can be an assessment in themselves – Discussion is a great way of seeing who is engaging and what questions/comments are coming through to see progress or sticking points.</a:t>
            </a:r>
            <a:endParaRPr/>
          </a:p>
        </p:txBody>
      </p:sp>
      <p:sp>
        <p:nvSpPr>
          <p:cNvPr id="224" name="Google Shape;22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1" name="Google Shape;23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i="0" lang="en-GB" sz="1100" u="none" strike="noStrike">
                <a:solidFill>
                  <a:srgbClr val="000000"/>
                </a:solidFill>
                <a:latin typeface="Calibri"/>
                <a:ea typeface="Calibri"/>
                <a:cs typeface="Calibri"/>
                <a:sym typeface="Calibri"/>
              </a:rPr>
              <a:t>Introduction to the day:</a:t>
            </a:r>
            <a:r>
              <a:rPr b="0" i="0" lang="en-GB" sz="1100" u="none" strike="noStrike">
                <a:solidFill>
                  <a:srgbClr val="000000"/>
                </a:solidFill>
                <a:latin typeface="Calibri"/>
                <a:ea typeface="Calibri"/>
                <a:cs typeface="Calibri"/>
                <a:sym typeface="Calibri"/>
              </a:rPr>
              <a:t> </a:t>
            </a:r>
            <a:r>
              <a:rPr b="0" i="0" lang="en-GB" sz="1100" u="none" strike="noStrike">
                <a:solidFill>
                  <a:srgbClr val="7030A0"/>
                </a:solidFill>
                <a:latin typeface="Calibri"/>
                <a:ea typeface="Calibri"/>
                <a:cs typeface="Calibri"/>
                <a:sym typeface="Calibri"/>
              </a:rPr>
              <a:t>short outline of the day followed by open discussion of everyone’s aims and hopes for the day</a:t>
            </a:r>
            <a:endParaRPr b="0"/>
          </a:p>
          <a:p>
            <a:pPr indent="0" lvl="0" marL="0" rtl="0" algn="l">
              <a:lnSpc>
                <a:spcPct val="100000"/>
              </a:lnSpc>
              <a:spcBef>
                <a:spcPts val="0"/>
              </a:spcBef>
              <a:spcAft>
                <a:spcPts val="0"/>
              </a:spcAft>
              <a:buSzPts val="1100"/>
              <a:buFont typeface="Arial"/>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i="0" lang="en-GB" sz="1100" u="none" strike="noStrike">
                <a:solidFill>
                  <a:srgbClr val="000000"/>
                </a:solidFill>
                <a:latin typeface="Calibri"/>
                <a:ea typeface="Calibri"/>
                <a:cs typeface="Calibri"/>
                <a:sym typeface="Calibri"/>
              </a:rPr>
              <a:t>Practice planning an individual session (Nat): </a:t>
            </a:r>
            <a:r>
              <a:rPr b="0" i="0" lang="en-GB" sz="1100" u="none" strike="noStrike">
                <a:solidFill>
                  <a:srgbClr val="000000"/>
                </a:solidFill>
                <a:latin typeface="Calibri"/>
                <a:ea typeface="Calibri"/>
                <a:cs typeface="Calibri"/>
                <a:sym typeface="Calibri"/>
              </a:rPr>
              <a:t>Matching learning outcomes to learning activities, include progress checks.</a:t>
            </a:r>
            <a:endParaRPr b="0"/>
          </a:p>
          <a:p>
            <a:pPr indent="-69850" lvl="0" marL="0" rtl="0" algn="l">
              <a:lnSpc>
                <a:spcPct val="100000"/>
              </a:lnSpc>
              <a:spcBef>
                <a:spcPts val="0"/>
              </a:spcBef>
              <a:spcAft>
                <a:spcPts val="0"/>
              </a:spcAft>
              <a:buSzPts val="1100"/>
              <a:buFont typeface="Arial"/>
              <a:buChar char="•"/>
            </a:pPr>
            <a:r>
              <a:rPr b="0" i="0" lang="en-GB" sz="1100" u="none" strike="noStrike">
                <a:solidFill>
                  <a:srgbClr val="C00000"/>
                </a:solidFill>
                <a:latin typeface="Calibri"/>
                <a:ea typeface="Calibri"/>
                <a:cs typeface="Calibri"/>
                <a:sym typeface="Calibri"/>
              </a:rPr>
              <a:t>Introduce planning session</a:t>
            </a:r>
            <a:endParaRPr/>
          </a:p>
          <a:p>
            <a:pPr indent="-69850" lvl="0" marL="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Individually</a:t>
            </a:r>
            <a:r>
              <a:rPr b="0" i="0" lang="en-GB" sz="1100" u="none" strike="noStrike">
                <a:solidFill>
                  <a:srgbClr val="000000"/>
                </a:solidFill>
                <a:latin typeface="Calibri"/>
                <a:ea typeface="Calibri"/>
                <a:cs typeface="Calibri"/>
                <a:sym typeface="Calibri"/>
              </a:rPr>
              <a:t>, participants plan a session in their workshop, including intended outcomes, learning resources, a range of activities, and progress checks</a:t>
            </a:r>
            <a:endParaRPr/>
          </a:p>
          <a:p>
            <a:pPr indent="-285750" lvl="1" marL="74295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Call in </a:t>
            </a:r>
            <a:r>
              <a:rPr b="0" i="0" lang="en-GB" sz="1100" u="none" strike="noStrike">
                <a:solidFill>
                  <a:srgbClr val="7030A0"/>
                </a:solidFill>
                <a:latin typeface="Calibri"/>
                <a:ea typeface="Calibri"/>
                <a:cs typeface="Calibri"/>
                <a:sym typeface="Calibri"/>
              </a:rPr>
              <a:t>training skills</a:t>
            </a:r>
            <a:r>
              <a:rPr b="0" i="0" lang="en-GB" sz="1100" u="none" strike="noStrike">
                <a:solidFill>
                  <a:srgbClr val="000000"/>
                </a:solidFill>
                <a:latin typeface="Calibri"/>
                <a:ea typeface="Calibri"/>
                <a:cs typeface="Calibri"/>
                <a:sym typeface="Calibri"/>
              </a:rPr>
              <a:t> / </a:t>
            </a:r>
            <a:r>
              <a:rPr b="0" i="0" lang="en-GB" sz="1100" u="none" strike="noStrike">
                <a:solidFill>
                  <a:srgbClr val="C00000"/>
                </a:solidFill>
                <a:latin typeface="Calibri"/>
                <a:ea typeface="Calibri"/>
                <a:cs typeface="Calibri"/>
                <a:sym typeface="Calibri"/>
              </a:rPr>
              <a:t>topic leads</a:t>
            </a:r>
            <a:r>
              <a:rPr b="0" i="0" lang="en-GB" sz="1100" u="none" strike="noStrike">
                <a:solidFill>
                  <a:srgbClr val="000000"/>
                </a:solidFill>
                <a:latin typeface="Calibri"/>
                <a:ea typeface="Calibri"/>
                <a:cs typeface="Calibri"/>
                <a:sym typeface="Calibri"/>
              </a:rPr>
              <a:t> where needed</a:t>
            </a:r>
            <a:endParaRPr b="0" i="0" sz="1100" u="none" strike="noStrike">
              <a:solidFill>
                <a:srgbClr val="000000"/>
              </a:solidFill>
              <a:latin typeface="Courier New"/>
              <a:ea typeface="Courier New"/>
              <a:cs typeface="Courier New"/>
              <a:sym typeface="Courier New"/>
            </a:endParaRPr>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Facilitated discussion and reflection</a:t>
            </a:r>
            <a:endParaRPr b="0" i="0" sz="1100" u="none" strike="noStrike">
              <a:solidFill>
                <a:srgbClr val="000000"/>
              </a:solidFill>
              <a:latin typeface="Noto Sans Symbols"/>
              <a:ea typeface="Noto Sans Symbols"/>
              <a:cs typeface="Noto Sans Symbols"/>
              <a:sym typeface="Noto Sans Symbols"/>
            </a:endParaRPr>
          </a:p>
          <a:p>
            <a:pPr indent="-69850" lvl="0" marL="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 groups</a:t>
            </a:r>
            <a:r>
              <a:rPr b="0" i="0" lang="en-GB" sz="1100" u="none" strike="noStrike">
                <a:solidFill>
                  <a:srgbClr val="000000"/>
                </a:solidFill>
                <a:latin typeface="Calibri"/>
                <a:ea typeface="Calibri"/>
                <a:cs typeface="Calibri"/>
                <a:sym typeface="Calibri"/>
              </a:rPr>
              <a:t>, participants reflect and note their conclusions</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i="0" lang="en-GB" sz="1100" u="none" strike="noStrike">
                <a:solidFill>
                  <a:srgbClr val="000000"/>
                </a:solidFill>
                <a:latin typeface="Calibri"/>
                <a:ea typeface="Calibri"/>
                <a:cs typeface="Calibri"/>
                <a:sym typeface="Calibri"/>
              </a:rPr>
              <a:t>Helping trainees adopt open research practices after the workshop (Matt):</a:t>
            </a:r>
            <a:r>
              <a:rPr b="0" i="0" lang="en-GB" sz="1100" u="none" strike="noStrike">
                <a:solidFill>
                  <a:srgbClr val="000000"/>
                </a:solidFill>
                <a:latin typeface="Calibri"/>
                <a:ea typeface="Calibri"/>
                <a:cs typeface="Calibri"/>
                <a:sym typeface="Calibri"/>
              </a:rPr>
              <a:t> Tips to help trainees adopt open research practices when their work environment may not necessarily support that</a:t>
            </a:r>
            <a:endParaRPr b="0"/>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Ten simple rules for implementing open and reproducible research practices after attending a training course (from preprint)</a:t>
            </a:r>
            <a:endParaRPr b="0" i="0" sz="1100" u="none" strike="noStrike">
              <a:solidFill>
                <a:srgbClr val="000000"/>
              </a:solidFill>
              <a:latin typeface="Noto Sans Symbols"/>
              <a:ea typeface="Noto Sans Symbols"/>
              <a:cs typeface="Noto Sans Symbols"/>
              <a:sym typeface="Noto Sans Symbols"/>
            </a:endParaRPr>
          </a:p>
          <a:p>
            <a:pPr indent="-69850" lvl="0" marL="0" rtl="0" algn="l">
              <a:lnSpc>
                <a:spcPct val="100000"/>
              </a:lnSpc>
              <a:spcBef>
                <a:spcPts val="0"/>
              </a:spcBef>
              <a:spcAft>
                <a:spcPts val="0"/>
              </a:spcAft>
              <a:buSzPts val="1100"/>
              <a:buFont typeface="Arial"/>
              <a:buChar char="•"/>
            </a:pPr>
            <a:r>
              <a:rPr b="0" i="0" lang="en-GB" sz="1100" u="none" strike="noStrike">
                <a:solidFill>
                  <a:srgbClr val="C00000"/>
                </a:solidFill>
                <a:latin typeface="Calibri"/>
                <a:ea typeface="Calibri"/>
                <a:cs typeface="Calibri"/>
                <a:sym typeface="Calibri"/>
              </a:rPr>
              <a:t>Real world examples / stories of the uptake of open code</a:t>
            </a:r>
            <a:endParaRPr b="0" i="0" sz="1100" u="none" strike="noStrike">
              <a:solidFill>
                <a:srgbClr val="000000"/>
              </a:solidFill>
              <a:latin typeface="Noto Sans Symbols"/>
              <a:ea typeface="Noto Sans Symbols"/>
              <a:cs typeface="Noto Sans Symbols"/>
              <a:sym typeface="Noto Sans Symbols"/>
            </a:endParaRPr>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Facilitated </a:t>
            </a:r>
            <a:r>
              <a:rPr b="0" i="0" lang="en-GB" sz="1100" u="sng" strike="noStrike">
                <a:solidFill>
                  <a:srgbClr val="7030A0"/>
                </a:solidFill>
                <a:latin typeface="Calibri"/>
                <a:ea typeface="Calibri"/>
                <a:cs typeface="Calibri"/>
                <a:sym typeface="Calibri"/>
              </a:rPr>
              <a:t>plenary</a:t>
            </a:r>
            <a:r>
              <a:rPr b="0" i="0" lang="en-GB" sz="1100" u="none" strike="noStrike">
                <a:solidFill>
                  <a:srgbClr val="7030A0"/>
                </a:solidFill>
                <a:latin typeface="Calibri"/>
                <a:ea typeface="Calibri"/>
                <a:cs typeface="Calibri"/>
                <a:sym typeface="Calibri"/>
              </a:rPr>
              <a:t> discussion of the challenges that trainees may face in adopting open research practices, </a:t>
            </a:r>
            <a:r>
              <a:rPr b="0" i="0" lang="en-GB" sz="1100" u="none" strike="noStrike">
                <a:solidFill>
                  <a:srgbClr val="C00000"/>
                </a:solidFill>
                <a:latin typeface="Calibri"/>
                <a:ea typeface="Calibri"/>
                <a:cs typeface="Calibri"/>
                <a:sym typeface="Calibri"/>
              </a:rPr>
              <a:t>and how these might be overcome</a:t>
            </a:r>
            <a:endParaRPr b="0" i="0" sz="1100" u="none" strike="noStrike">
              <a:solidFill>
                <a:srgbClr val="000000"/>
              </a:solidFill>
              <a:latin typeface="Noto Sans Symbols"/>
              <a:ea typeface="Noto Sans Symbols"/>
              <a:cs typeface="Noto Sans Symbols"/>
              <a:sym typeface="Noto Sans Symbols"/>
            </a:endParaRPr>
          </a:p>
          <a:p>
            <a:pPr indent="0" lvl="0" marL="0" rtl="0" algn="l">
              <a:lnSpc>
                <a:spcPct val="100000"/>
              </a:lnSpc>
              <a:spcBef>
                <a:spcPts val="0"/>
              </a:spcBef>
              <a:spcAft>
                <a:spcPts val="0"/>
              </a:spcAft>
              <a:buSzPts val="11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Font typeface="Arial"/>
              <a:buChar char="•"/>
            </a:pPr>
            <a:r>
              <a:rPr b="1" lang="en-GB">
                <a:latin typeface="Calibri"/>
                <a:ea typeface="Calibri"/>
                <a:cs typeface="Calibri"/>
                <a:sym typeface="Calibri"/>
              </a:rPr>
              <a:t>This was from Neil and linked to the PDF I just took the highlighted rules.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i="0" lang="en-GB" sz="1100" u="none" strike="noStrike">
                <a:solidFill>
                  <a:srgbClr val="000000"/>
                </a:solidFill>
                <a:latin typeface="Calibri"/>
                <a:ea typeface="Calibri"/>
                <a:cs typeface="Calibri"/>
                <a:sym typeface="Calibri"/>
              </a:rPr>
              <a:t>Delivering the workshop:</a:t>
            </a:r>
            <a:r>
              <a:rPr b="0" i="0" lang="en-GB" sz="1100" u="none" strike="noStrike">
                <a:solidFill>
                  <a:srgbClr val="000000"/>
                </a:solidFill>
                <a:latin typeface="Calibri"/>
                <a:ea typeface="Calibri"/>
                <a:cs typeface="Calibri"/>
                <a:sym typeface="Calibri"/>
              </a:rPr>
              <a:t> how to be an effective trainer / facilitator / coach etc (explain these roles).</a:t>
            </a:r>
            <a:endParaRPr b="0"/>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Introduce the exercise</a:t>
            </a:r>
            <a:endParaRPr/>
          </a:p>
          <a:p>
            <a:pPr indent="0" lvl="0" marL="0" rtl="0" algn="l">
              <a:lnSpc>
                <a:spcPct val="100000"/>
              </a:lnSpc>
              <a:spcBef>
                <a:spcPts val="0"/>
              </a:spcBef>
              <a:spcAft>
                <a:spcPts val="0"/>
              </a:spcAft>
              <a:buSzPts val="1100"/>
              <a:buFont typeface="Arial"/>
              <a:buNone/>
            </a:pPr>
            <a:r>
              <a:t/>
            </a:r>
            <a:endParaRPr/>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Facilitated discussion - How did it feel to present / deliver?</a:t>
            </a:r>
            <a:endParaRPr/>
          </a:p>
          <a:p>
            <a:pPr indent="-69850" lvl="0" marL="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Individually, participants reflect and note their conclusions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i="0" lang="en-GB" sz="1100" u="none" strike="noStrike">
                <a:solidFill>
                  <a:srgbClr val="000000"/>
                </a:solidFill>
                <a:latin typeface="Calibri"/>
                <a:ea typeface="Calibri"/>
                <a:cs typeface="Calibri"/>
                <a:sym typeface="Calibri"/>
              </a:rPr>
              <a:t>Delivering the workshop:</a:t>
            </a:r>
            <a:r>
              <a:rPr b="0" i="0" lang="en-GB" sz="1100" u="none" strike="noStrike">
                <a:solidFill>
                  <a:srgbClr val="000000"/>
                </a:solidFill>
                <a:latin typeface="Calibri"/>
                <a:ea typeface="Calibri"/>
                <a:cs typeface="Calibri"/>
                <a:sym typeface="Calibri"/>
              </a:rPr>
              <a:t> how to be an effective trainer / facilitator / coach etc (explain these roles).</a:t>
            </a:r>
            <a:endParaRPr b="0"/>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Introduce the exercise</a:t>
            </a:r>
            <a:endParaRPr/>
          </a:p>
          <a:p>
            <a:pPr indent="-69850" lvl="0" marL="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Individually</a:t>
            </a:r>
            <a:r>
              <a:rPr b="0" i="0" lang="en-GB" sz="1100" u="none" strike="noStrike">
                <a:solidFill>
                  <a:srgbClr val="000000"/>
                </a:solidFill>
                <a:latin typeface="Calibri"/>
                <a:ea typeface="Calibri"/>
                <a:cs typeface="Calibri"/>
                <a:sym typeface="Calibri"/>
              </a:rPr>
              <a:t>, identify one aspect of your session that you’re not looking forward to delivering, and plan a rough way of approaching it</a:t>
            </a:r>
            <a:endParaRPr/>
          </a:p>
          <a:p>
            <a:pPr indent="-69850" lvl="0" marL="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 groups</a:t>
            </a:r>
            <a:r>
              <a:rPr b="0" i="0" lang="en-GB" sz="1100" u="none" strike="noStrike">
                <a:solidFill>
                  <a:srgbClr val="000000"/>
                </a:solidFill>
                <a:latin typeface="Calibri"/>
                <a:ea typeface="Calibri"/>
                <a:cs typeface="Calibri"/>
                <a:sym typeface="Calibri"/>
              </a:rPr>
              <a:t>, practice delivering it; take turns in the role of trainer, learner, observer/feedback</a:t>
            </a:r>
            <a:endParaRPr/>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Facilitated discussion - How did it feel to present / deliver?</a:t>
            </a:r>
            <a:endParaRPr/>
          </a:p>
          <a:p>
            <a:pPr indent="-69850" lvl="0" marL="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Individually, participants reflect and note their conclusions</a:t>
            </a:r>
            <a:endParaRPr/>
          </a:p>
          <a:p>
            <a:pPr indent="69850" lvl="0" marL="0" rtl="0" algn="l">
              <a:lnSpc>
                <a:spcPct val="100000"/>
              </a:lnSpc>
              <a:spcBef>
                <a:spcPts val="0"/>
              </a:spcBef>
              <a:spcAft>
                <a:spcPts val="0"/>
              </a:spcAft>
              <a:buSzPts val="1100"/>
              <a:buFont typeface="Arial"/>
              <a:buNone/>
            </a:pPr>
            <a:r>
              <a:t/>
            </a:r>
            <a:endParaRPr b="0" i="0" sz="1100" u="none" strike="noStrike">
              <a:solidFill>
                <a:srgbClr val="000000"/>
              </a:solidFill>
              <a:latin typeface="Calibri"/>
              <a:ea typeface="Calibri"/>
              <a:cs typeface="Calibri"/>
              <a:sym typeface="Calibri"/>
            </a:endParaRPr>
          </a:p>
          <a:p>
            <a:pPr indent="-69850" lvl="0" marL="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Results of Menti - https://www.mentimeter.com/app/presentation/alvrtciucaf56td6zkyfx9jyvuham6zh/wtqkp18o5urf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Consider:</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b="1" lang="en-GB" sz="1200">
                <a:solidFill>
                  <a:schemeClr val="dk1"/>
                </a:solidFill>
                <a:latin typeface="Calibri"/>
                <a:ea typeface="Calibri"/>
                <a:cs typeface="Calibri"/>
                <a:sym typeface="Calibri"/>
              </a:rPr>
              <a:t>Your teaching style/approach </a:t>
            </a:r>
            <a:r>
              <a:rPr lang="en-GB" sz="1200">
                <a:solidFill>
                  <a:schemeClr val="dk1"/>
                </a:solidFill>
                <a:latin typeface="Calibri"/>
                <a:ea typeface="Calibri"/>
                <a:cs typeface="Calibri"/>
                <a:sym typeface="Calibri"/>
              </a:rPr>
              <a:t>– don’t be afraid of mistakes and not knowing answers to all questions – these can be great learning moments</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Consider your approach to teaching and how this has been influenced by how your were taught.</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b="1" lang="en-GB" sz="1200">
                <a:solidFill>
                  <a:schemeClr val="dk1"/>
                </a:solidFill>
                <a:latin typeface="Calibri"/>
                <a:ea typeface="Calibri"/>
                <a:cs typeface="Calibri"/>
                <a:sym typeface="Calibri"/>
              </a:rPr>
              <a:t>Level of learning</a:t>
            </a:r>
            <a:endParaRPr b="1"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What do they know, what do they need to know?</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b="1" lang="en-GB" sz="1200">
                <a:solidFill>
                  <a:schemeClr val="dk1"/>
                </a:solidFill>
                <a:latin typeface="Calibri"/>
                <a:ea typeface="Calibri"/>
                <a:cs typeface="Calibri"/>
                <a:sym typeface="Calibri"/>
              </a:rPr>
              <a:t>Balance</a:t>
            </a:r>
            <a:endParaRPr b="1"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THEY should be doing the learning, think about how much content vs activity</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b="1" lang="en-GB" sz="1200">
                <a:solidFill>
                  <a:schemeClr val="dk1"/>
                </a:solidFill>
                <a:latin typeface="Calibri"/>
                <a:ea typeface="Calibri"/>
                <a:cs typeface="Calibri"/>
                <a:sym typeface="Calibri"/>
              </a:rPr>
              <a:t>Accessibility</a:t>
            </a:r>
            <a:endParaRPr b="1"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Pace, slide structure and contrast, closed captions on videos, allowing enough time for tasks, variety of activities and ways to engage.</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b="1" lang="en-GB" sz="1200">
                <a:solidFill>
                  <a:schemeClr val="dk1"/>
                </a:solidFill>
                <a:latin typeface="Calibri"/>
                <a:ea typeface="Calibri"/>
                <a:cs typeface="Calibri"/>
                <a:sym typeface="Calibri"/>
              </a:rPr>
              <a:t>Tools</a:t>
            </a:r>
            <a:endParaRPr b="1"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What tools will you use? Have you tested them do the learners know about them and can access?</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Asking simple questions</a:t>
            </a:r>
            <a:endParaRPr b="1">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i="0" lang="en-GB" sz="1100" u="none" strike="noStrike">
                <a:solidFill>
                  <a:srgbClr val="000000"/>
                </a:solidFill>
                <a:latin typeface="Calibri"/>
                <a:ea typeface="Calibri"/>
                <a:cs typeface="Calibri"/>
                <a:sym typeface="Calibri"/>
              </a:rPr>
              <a:t>Workshop planning session:</a:t>
            </a:r>
            <a:endParaRPr b="0"/>
          </a:p>
          <a:p>
            <a:pPr indent="-69850" lvl="0" marL="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Staged writing of workshops plans using templates provided (overall plan, session design, activities, progress checking, overall evaluation)</a:t>
            </a:r>
            <a:endParaRPr/>
          </a:p>
          <a:p>
            <a:pPr indent="-285750" lvl="1" marL="74295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 groups</a:t>
            </a:r>
            <a:r>
              <a:rPr b="0" i="0" lang="en-GB" sz="1100" u="none" strike="noStrike">
                <a:solidFill>
                  <a:srgbClr val="000000"/>
                </a:solidFill>
                <a:latin typeface="Calibri"/>
                <a:ea typeface="Calibri"/>
                <a:cs typeface="Calibri"/>
                <a:sym typeface="Calibri"/>
              </a:rPr>
              <a:t>, confirm workshop sessions each member will lead on designing, write for 15 mins, review each others’ draft for 5 mins, feedback, repeat.</a:t>
            </a:r>
            <a:endParaRPr/>
          </a:p>
          <a:p>
            <a:pPr indent="-285750" lvl="1" marL="74295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Call in </a:t>
            </a:r>
            <a:r>
              <a:rPr b="0" i="0" lang="en-GB" sz="1100" u="none" strike="noStrike">
                <a:solidFill>
                  <a:srgbClr val="7030A0"/>
                </a:solidFill>
                <a:latin typeface="Calibri"/>
                <a:ea typeface="Calibri"/>
                <a:cs typeface="Calibri"/>
                <a:sym typeface="Calibri"/>
              </a:rPr>
              <a:t>training skills</a:t>
            </a:r>
            <a:r>
              <a:rPr b="0" i="0" lang="en-GB" sz="1100" u="none" strike="noStrike">
                <a:solidFill>
                  <a:srgbClr val="000000"/>
                </a:solidFill>
                <a:latin typeface="Calibri"/>
                <a:ea typeface="Calibri"/>
                <a:cs typeface="Calibri"/>
                <a:sym typeface="Calibri"/>
              </a:rPr>
              <a:t> / </a:t>
            </a:r>
            <a:r>
              <a:rPr b="0" i="0" lang="en-GB" sz="1100" u="none" strike="noStrike">
                <a:solidFill>
                  <a:srgbClr val="C00000"/>
                </a:solidFill>
                <a:latin typeface="Calibri"/>
                <a:ea typeface="Calibri"/>
                <a:cs typeface="Calibri"/>
                <a:sym typeface="Calibri"/>
              </a:rPr>
              <a:t>topic leads</a:t>
            </a:r>
            <a:r>
              <a:rPr b="0" i="0" lang="en-GB" sz="1100" u="none" strike="noStrike">
                <a:solidFill>
                  <a:srgbClr val="000000"/>
                </a:solidFill>
                <a:latin typeface="Calibri"/>
                <a:ea typeface="Calibri"/>
                <a:cs typeface="Calibri"/>
                <a:sym typeface="Calibri"/>
              </a:rPr>
              <a:t> where needed</a:t>
            </a:r>
            <a:endParaRPr b="0" i="0" sz="1100" u="none" strike="noStrike">
              <a:solidFill>
                <a:srgbClr val="000000"/>
              </a:solidFill>
              <a:latin typeface="Courier New"/>
              <a:ea typeface="Courier New"/>
              <a:cs typeface="Courier New"/>
              <a:sym typeface="Courier New"/>
            </a:endParaRPr>
          </a:p>
          <a:p>
            <a:pPr indent="-69850" lvl="0" marL="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 groups</a:t>
            </a:r>
            <a:r>
              <a:rPr b="0" i="0" lang="en-GB" sz="1100" u="none" strike="noStrike">
                <a:solidFill>
                  <a:srgbClr val="000000"/>
                </a:solidFill>
                <a:latin typeface="Calibri"/>
                <a:ea typeface="Calibri"/>
                <a:cs typeface="Calibri"/>
                <a:sym typeface="Calibri"/>
              </a:rPr>
              <a:t>, participants reflect and note their conclusions, and agree practical next steps to make sure the work continues after today</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0" lang="en-GB" sz="1100" u="none" strike="noStrike">
                <a:solidFill>
                  <a:srgbClr val="000000"/>
                </a:solidFill>
                <a:latin typeface="Calibri"/>
                <a:ea typeface="Calibri"/>
                <a:cs typeface="Calibri"/>
                <a:sym typeface="Calibri"/>
              </a:rPr>
              <a:t>Next steps</a:t>
            </a:r>
            <a:endParaRPr b="0"/>
          </a:p>
          <a:p>
            <a:pPr indent="-69850" lvl="0" marL="0" rtl="0" algn="l">
              <a:lnSpc>
                <a:spcPct val="100000"/>
              </a:lnSpc>
              <a:spcBef>
                <a:spcPts val="0"/>
              </a:spcBef>
              <a:spcAft>
                <a:spcPts val="0"/>
              </a:spcAft>
              <a:buSzPts val="1100"/>
              <a:buChar char="●"/>
            </a:pPr>
            <a:r>
              <a:rPr b="0" i="0" lang="en-GB" sz="1100" u="none" strike="noStrike">
                <a:solidFill>
                  <a:srgbClr val="000000"/>
                </a:solidFill>
                <a:latin typeface="Calibri"/>
                <a:ea typeface="Calibri"/>
                <a:cs typeface="Calibri"/>
                <a:sym typeface="Calibri"/>
              </a:rPr>
              <a:t>What UKRN expect and will do – a workshop run in July, reflection in Aug/Sept, further workshops in 23-24</a:t>
            </a:r>
            <a:endParaRPr b="0"/>
          </a:p>
          <a:p>
            <a:pPr indent="-69850" lvl="0" marL="0" rtl="0" algn="l">
              <a:lnSpc>
                <a:spcPct val="100000"/>
              </a:lnSpc>
              <a:spcBef>
                <a:spcPts val="0"/>
              </a:spcBef>
              <a:spcAft>
                <a:spcPts val="0"/>
              </a:spcAft>
              <a:buSzPts val="1100"/>
              <a:buChar char="●"/>
            </a:pPr>
            <a:r>
              <a:rPr b="0" i="0" lang="en-GB" sz="1100" u="none" strike="noStrike">
                <a:solidFill>
                  <a:srgbClr val="7030A0"/>
                </a:solidFill>
                <a:latin typeface="Calibri"/>
                <a:ea typeface="Calibri"/>
                <a:cs typeface="Calibri"/>
                <a:sym typeface="Calibri"/>
              </a:rPr>
              <a:t>Specific commitments to action from each group; who will do what, by when?</a:t>
            </a:r>
            <a:endParaRPr b="0"/>
          </a:p>
          <a:p>
            <a:pPr indent="-69850" lvl="0" marL="0" rtl="0" algn="l">
              <a:lnSpc>
                <a:spcPct val="100000"/>
              </a:lnSpc>
              <a:spcBef>
                <a:spcPts val="0"/>
              </a:spcBef>
              <a:spcAft>
                <a:spcPts val="0"/>
              </a:spcAft>
              <a:buSzPts val="1100"/>
              <a:buChar char="●"/>
            </a:pPr>
            <a:r>
              <a:rPr b="0" i="0" lang="en-GB" sz="1100" u="none" strike="noStrike">
                <a:solidFill>
                  <a:srgbClr val="000000"/>
                </a:solidFill>
                <a:latin typeface="Calibri"/>
                <a:ea typeface="Calibri"/>
                <a:cs typeface="Calibri"/>
                <a:sym typeface="Calibri"/>
              </a:rPr>
              <a:t>Short facilitated discussion of support trainers expect from their institutions</a:t>
            </a:r>
            <a:endParaRPr b="0"/>
          </a:p>
          <a:p>
            <a:pPr indent="-69850" lvl="0" marL="0" rtl="0" algn="l">
              <a:lnSpc>
                <a:spcPct val="100000"/>
              </a:lnSpc>
              <a:spcBef>
                <a:spcPts val="0"/>
              </a:spcBef>
              <a:spcAft>
                <a:spcPts val="0"/>
              </a:spcAft>
              <a:buSzPts val="1100"/>
              <a:buChar char="●"/>
            </a:pPr>
            <a:r>
              <a:rPr b="0" i="0" lang="en-GB" sz="1100" u="none" strike="noStrike">
                <a:solidFill>
                  <a:srgbClr val="7030A0"/>
                </a:solidFill>
                <a:latin typeface="Calibri"/>
                <a:ea typeface="Calibri"/>
                <a:cs typeface="Calibri"/>
                <a:sym typeface="Calibri"/>
              </a:rPr>
              <a:t>Next steps in evaluation of this event</a:t>
            </a:r>
            <a:endParaRPr b="0"/>
          </a:p>
          <a:p>
            <a:pPr indent="-69850" lvl="0" marL="0" rtl="0" algn="l">
              <a:lnSpc>
                <a:spcPct val="100000"/>
              </a:lnSpc>
              <a:spcBef>
                <a:spcPts val="0"/>
              </a:spcBef>
              <a:spcAft>
                <a:spcPts val="0"/>
              </a:spcAft>
              <a:buSzPts val="1100"/>
              <a:buChar char="●"/>
            </a:pPr>
            <a:r>
              <a:rPr b="0" i="0" lang="en-GB" sz="1100" u="none" strike="noStrike">
                <a:solidFill>
                  <a:srgbClr val="7030A0"/>
                </a:solidFill>
                <a:latin typeface="Calibri"/>
                <a:ea typeface="Calibri"/>
                <a:cs typeface="Calibri"/>
                <a:sym typeface="Calibri"/>
              </a:rPr>
              <a:t>Final reflections, and close</a:t>
            </a:r>
            <a:endParaRPr b="0"/>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1991c707ef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g21991c707ef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Clr>
                <a:schemeClr val="dk1"/>
              </a:buClr>
              <a:buSzPts val="1100"/>
              <a:buChar char="•"/>
            </a:pPr>
            <a:r>
              <a:rPr lang="en-GB">
                <a:solidFill>
                  <a:schemeClr val="dk1"/>
                </a:solidFill>
                <a:latin typeface="Calibri"/>
                <a:ea typeface="Calibri"/>
                <a:cs typeface="Calibri"/>
                <a:sym typeface="Calibri"/>
              </a:rPr>
              <a:t>Note that we are expecting people to work in groups, to produce one workshop plan per group.  The idea is that, as far as possible, this creates a supportive group to help each member deliver their workshop in their institution. Of course, they might decide to run workshops across several institutions, or some other model.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1b3a5d9146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21b3a5d9146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1b3a5d914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g21b3a5d914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1b3a5d9146_0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21b3a5d9146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1b3a5d9146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21b3a5d9146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i="0" lang="en-GB" sz="1100" u="none" strike="noStrike">
                <a:solidFill>
                  <a:srgbClr val="000000"/>
                </a:solidFill>
                <a:latin typeface="Calibri"/>
                <a:ea typeface="Calibri"/>
                <a:cs typeface="Calibri"/>
                <a:sym typeface="Calibri"/>
              </a:rPr>
              <a:t>Identifying your trainees: (Eilis)</a:t>
            </a:r>
            <a:endParaRPr b="0"/>
          </a:p>
          <a:p>
            <a:pPr indent="-69850" lvl="0" marL="0" rtl="0" algn="l">
              <a:lnSpc>
                <a:spcPct val="100000"/>
              </a:lnSpc>
              <a:spcBef>
                <a:spcPts val="0"/>
              </a:spcBef>
              <a:spcAft>
                <a:spcPts val="0"/>
              </a:spcAft>
              <a:buSzPts val="1100"/>
              <a:buFont typeface="Arial"/>
              <a:buChar char="•"/>
            </a:pPr>
            <a:r>
              <a:rPr b="0" i="0" lang="en-GB" sz="1100" u="none" strike="noStrike">
                <a:solidFill>
                  <a:srgbClr val="C00000"/>
                </a:solidFill>
                <a:latin typeface="Calibri"/>
                <a:ea typeface="Calibri"/>
                <a:cs typeface="Calibri"/>
                <a:sym typeface="Calibri"/>
              </a:rPr>
              <a:t>Overview of the topic of each group </a:t>
            </a:r>
            <a:r>
              <a:rPr b="0" i="0" lang="en-GB" sz="1100" u="none" strike="noStrike">
                <a:solidFill>
                  <a:srgbClr val="000000"/>
                </a:solidFill>
                <a:latin typeface="Calibri"/>
                <a:ea typeface="Calibri"/>
                <a:cs typeface="Calibri"/>
                <a:sym typeface="Calibri"/>
              </a:rPr>
              <a:t>(helps people know if they are in the right group)</a:t>
            </a:r>
            <a:endParaRPr b="0" i="0" sz="1100" u="none" strike="noStrike">
              <a:solidFill>
                <a:srgbClr val="C00000"/>
              </a:solidFill>
              <a:latin typeface="Calibri"/>
              <a:ea typeface="Calibri"/>
              <a:cs typeface="Calibri"/>
              <a:sym typeface="Calibri"/>
            </a:endParaRPr>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Introduce facilitated group discussions of:</a:t>
            </a:r>
            <a:endParaRPr/>
          </a:p>
          <a:p>
            <a:pPr indent="-298450" lvl="0" marL="349872" rtl="0" algn="l">
              <a:lnSpc>
                <a:spcPct val="100000"/>
              </a:lnSpc>
              <a:spcBef>
                <a:spcPts val="0"/>
              </a:spcBef>
              <a:spcAft>
                <a:spcPts val="0"/>
              </a:spcAft>
              <a:buSzPts val="1100"/>
              <a:buFont typeface="Arial"/>
              <a:buAutoNum type="arabicPeriod"/>
            </a:pPr>
            <a:r>
              <a:rPr b="0" i="0" lang="en-GB" sz="1100" u="none" strike="noStrike">
                <a:solidFill>
                  <a:srgbClr val="C00000"/>
                </a:solidFill>
                <a:latin typeface="Calibri"/>
                <a:ea typeface="Calibri"/>
                <a:cs typeface="Calibri"/>
                <a:sym typeface="Calibri"/>
              </a:rPr>
              <a:t>who the trainers would be targeting – the trainees</a:t>
            </a:r>
            <a:endParaRPr b="0" i="0" sz="1100" u="none" strike="noStrike">
              <a:solidFill>
                <a:srgbClr val="000000"/>
              </a:solidFill>
              <a:latin typeface="Calibri"/>
              <a:ea typeface="Calibri"/>
              <a:cs typeface="Calibri"/>
              <a:sym typeface="Calibri"/>
            </a:endParaRPr>
          </a:p>
          <a:p>
            <a:pPr indent="-298450" lvl="0" marL="349872" rtl="0" algn="l">
              <a:lnSpc>
                <a:spcPct val="100000"/>
              </a:lnSpc>
              <a:spcBef>
                <a:spcPts val="0"/>
              </a:spcBef>
              <a:spcAft>
                <a:spcPts val="0"/>
              </a:spcAft>
              <a:buSzPts val="1100"/>
              <a:buFont typeface="Arial"/>
              <a:buAutoNum type="arabicPeriod"/>
            </a:pPr>
            <a:r>
              <a:rPr b="0" i="0" lang="en-GB" sz="1100" u="none" strike="noStrike">
                <a:solidFill>
                  <a:srgbClr val="7030A0"/>
                </a:solidFill>
                <a:latin typeface="Calibri"/>
                <a:ea typeface="Calibri"/>
                <a:cs typeface="Calibri"/>
                <a:sym typeface="Calibri"/>
              </a:rPr>
              <a:t>how to identify their learning goals</a:t>
            </a:r>
            <a:endParaRPr b="0" i="0" sz="1100" u="none" strike="noStrike">
              <a:solidFill>
                <a:srgbClr val="000000"/>
              </a:solidFill>
              <a:latin typeface="Calibri"/>
              <a:ea typeface="Calibri"/>
              <a:cs typeface="Calibri"/>
              <a:sym typeface="Calibri"/>
            </a:endParaRPr>
          </a:p>
          <a:p>
            <a:pPr indent="-69850" lvl="0" marL="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Participants reflect and note their conclusions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1b3a5d9146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21b3a5d9146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 name="Google Shape;1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8" name="Shape 68"/>
        <p:cNvGrpSpPr/>
        <p:nvPr/>
      </p:nvGrpSpPr>
      <p:grpSpPr>
        <a:xfrm>
          <a:off x="0" y="0"/>
          <a:ext cx="0" cy="0"/>
          <a:chOff x="0" y="0"/>
          <a:chExt cx="0" cy="0"/>
        </a:xfrm>
      </p:grpSpPr>
      <p:sp>
        <p:nvSpPr>
          <p:cNvPr id="69" name="Google Shape;69;p3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25"/>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7" name="Google Shape;2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0" name="Shape 30"/>
        <p:cNvGrpSpPr/>
        <p:nvPr/>
      </p:nvGrpSpPr>
      <p:grpSpPr>
        <a:xfrm>
          <a:off x="0" y="0"/>
          <a:ext cx="0" cy="0"/>
          <a:chOff x="0" y="0"/>
          <a:chExt cx="0" cy="0"/>
        </a:xfrm>
      </p:grpSpPr>
      <p:sp>
        <p:nvSpPr>
          <p:cNvPr id="31" name="Google Shape;31;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3" name="Google Shape;33;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5" name="Google Shape;35;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28"/>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 name="Shape 44"/>
        <p:cNvGrpSpPr/>
        <p:nvPr/>
      </p:nvGrpSpPr>
      <p:grpSpPr>
        <a:xfrm>
          <a:off x="0" y="0"/>
          <a:ext cx="0" cy="0"/>
          <a:chOff x="0" y="0"/>
          <a:chExt cx="0" cy="0"/>
        </a:xfrm>
      </p:grpSpPr>
      <p:sp>
        <p:nvSpPr>
          <p:cNvPr id="45" name="Google Shape;4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8" name="Shape 48"/>
        <p:cNvGrpSpPr/>
        <p:nvPr/>
      </p:nvGrpSpPr>
      <p:grpSpPr>
        <a:xfrm>
          <a:off x="0" y="0"/>
          <a:ext cx="0" cy="0"/>
          <a:chOff x="0" y="0"/>
          <a:chExt cx="0" cy="0"/>
        </a:xfrm>
      </p:grpSpPr>
      <p:sp>
        <p:nvSpPr>
          <p:cNvPr id="49" name="Google Shape;49;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1" name="Google Shape;51;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2" name="Google Shape;5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5" name="Shape 55"/>
        <p:cNvGrpSpPr/>
        <p:nvPr/>
      </p:nvGrpSpPr>
      <p:grpSpPr>
        <a:xfrm>
          <a:off x="0" y="0"/>
          <a:ext cx="0" cy="0"/>
          <a:chOff x="0" y="0"/>
          <a:chExt cx="0" cy="0"/>
        </a:xfrm>
      </p:grpSpPr>
      <p:sp>
        <p:nvSpPr>
          <p:cNvPr id="56" name="Google Shape;56;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1"/>
          <p:cNvSpPr/>
          <p:nvPr>
            <p:ph idx="2" type="pic"/>
          </p:nvPr>
        </p:nvSpPr>
        <p:spPr>
          <a:xfrm>
            <a:off x="5183188" y="987425"/>
            <a:ext cx="6172200" cy="4873625"/>
          </a:xfrm>
          <a:prstGeom prst="rect">
            <a:avLst/>
          </a:prstGeom>
          <a:noFill/>
          <a:ln>
            <a:noFill/>
          </a:ln>
        </p:spPr>
      </p:sp>
      <p:sp>
        <p:nvSpPr>
          <p:cNvPr id="58" name="Google Shape;58;p3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2" name="Shape 62"/>
        <p:cNvGrpSpPr/>
        <p:nvPr/>
      </p:nvGrpSpPr>
      <p:grpSpPr>
        <a:xfrm>
          <a:off x="0" y="0"/>
          <a:ext cx="0" cy="0"/>
          <a:chOff x="0" y="0"/>
          <a:chExt cx="0" cy="0"/>
        </a:xfrm>
      </p:grpSpPr>
      <p:sp>
        <p:nvSpPr>
          <p:cNvPr id="63" name="Google Shape;63;p32"/>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0000">
              <a:srgbClr val="FAFAFA"/>
            </a:gs>
            <a:gs pos="100000">
              <a:srgbClr val="CECECE"/>
            </a:gs>
          </a:gsLst>
          <a:lin ang="5400000" scaled="0"/>
        </a:gradFill>
      </p:bgPr>
    </p:bg>
    <p:spTree>
      <p:nvGrpSpPr>
        <p:cNvPr id="5" name="Shape 5"/>
        <p:cNvGrpSpPr/>
        <p:nvPr/>
      </p:nvGrpSpPr>
      <p:grpSpPr>
        <a:xfrm>
          <a:off x="0" y="0"/>
          <a:ext cx="0" cy="0"/>
          <a:chOff x="0" y="0"/>
          <a:chExt cx="0" cy="0"/>
        </a:xfrm>
      </p:grpSpPr>
      <p:sp>
        <p:nvSpPr>
          <p:cNvPr id="6" name="Google Shape;6;p23"/>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descr="A picture containing text, outdoor, sign&#10;&#10;Description automatically generated" id="11" name="Google Shape;11;p23"/>
          <p:cNvPicPr preferRelativeResize="0"/>
          <p:nvPr/>
        </p:nvPicPr>
        <p:blipFill rotWithShape="1">
          <a:blip r:embed="rId1">
            <a:alphaModFix/>
          </a:blip>
          <a:srcRect b="0" l="0" r="0" t="0"/>
          <a:stretch/>
        </p:blipFill>
        <p:spPr>
          <a:xfrm>
            <a:off x="10447712" y="148200"/>
            <a:ext cx="1587731" cy="158773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hyperlink" Target="https://creativecommons.org/licenses/by/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
          <p:cNvSpPr txBox="1"/>
          <p:nvPr>
            <p:ph type="ctrTitle"/>
          </p:nvPr>
        </p:nvSpPr>
        <p:spPr>
          <a:xfrm>
            <a:off x="1524000" y="2705877"/>
            <a:ext cx="9144000" cy="804085"/>
          </a:xfrm>
          <a:prstGeom prst="rect">
            <a:avLst/>
          </a:prstGeom>
          <a:noFill/>
          <a:ln>
            <a:noFill/>
          </a:ln>
        </p:spPr>
        <p:txBody>
          <a:bodyPr anchorCtr="0" anchor="b" bIns="45700" lIns="91425" spcFirstLastPara="1" rIns="91425" wrap="square" tIns="45700">
            <a:noAutofit/>
          </a:bodyPr>
          <a:lstStyle/>
          <a:p>
            <a:pPr indent="0" lvl="0" marL="0" rtl="0" algn="ctr">
              <a:lnSpc>
                <a:spcPct val="114999"/>
              </a:lnSpc>
              <a:spcBef>
                <a:spcPts val="0"/>
              </a:spcBef>
              <a:spcAft>
                <a:spcPts val="300"/>
              </a:spcAft>
              <a:buSzPts val="6000"/>
              <a:buNone/>
            </a:pPr>
            <a:r>
              <a:rPr b="0" lang="en-GB" sz="4900">
                <a:latin typeface="Arial"/>
                <a:ea typeface="Arial"/>
                <a:cs typeface="Arial"/>
                <a:sym typeface="Arial"/>
              </a:rPr>
              <a:t>Preprints</a:t>
            </a:r>
            <a:endParaRPr/>
          </a:p>
        </p:txBody>
      </p:sp>
      <p:sp>
        <p:nvSpPr>
          <p:cNvPr id="79" name="Google Shape;79;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GB" sz="2300"/>
              <a:t>GW4 Train the Trainer Workshop </a:t>
            </a:r>
            <a:endParaRPr sz="3600"/>
          </a:p>
        </p:txBody>
      </p:sp>
      <p:pic>
        <p:nvPicPr>
          <p:cNvPr id="80" name="Google Shape;80;p1"/>
          <p:cNvPicPr preferRelativeResize="0"/>
          <p:nvPr/>
        </p:nvPicPr>
        <p:blipFill>
          <a:blip r:embed="rId3">
            <a:alphaModFix/>
          </a:blip>
          <a:stretch>
            <a:fillRect/>
          </a:stretch>
        </p:blipFill>
        <p:spPr>
          <a:xfrm>
            <a:off x="598175" y="6295075"/>
            <a:ext cx="361950" cy="361950"/>
          </a:xfrm>
          <a:prstGeom prst="rect">
            <a:avLst/>
          </a:prstGeom>
          <a:noFill/>
          <a:ln>
            <a:noFill/>
          </a:ln>
        </p:spPr>
      </p:pic>
      <p:pic>
        <p:nvPicPr>
          <p:cNvPr id="81" name="Google Shape;81;p1"/>
          <p:cNvPicPr preferRelativeResize="0"/>
          <p:nvPr/>
        </p:nvPicPr>
        <p:blipFill>
          <a:blip r:embed="rId4">
            <a:alphaModFix/>
          </a:blip>
          <a:stretch>
            <a:fillRect/>
          </a:stretch>
        </p:blipFill>
        <p:spPr>
          <a:xfrm>
            <a:off x="83825" y="6295075"/>
            <a:ext cx="361950" cy="361950"/>
          </a:xfrm>
          <a:prstGeom prst="rect">
            <a:avLst/>
          </a:prstGeom>
          <a:noFill/>
          <a:ln>
            <a:noFill/>
          </a:ln>
        </p:spPr>
      </p:pic>
      <p:sp>
        <p:nvSpPr>
          <p:cNvPr id="82" name="Google Shape;82;p1"/>
          <p:cNvSpPr txBox="1"/>
          <p:nvPr/>
        </p:nvSpPr>
        <p:spPr>
          <a:xfrm>
            <a:off x="1112525" y="5960200"/>
            <a:ext cx="9501600" cy="726900"/>
          </a:xfrm>
          <a:prstGeom prst="rect">
            <a:avLst/>
          </a:prstGeom>
          <a:noFill/>
          <a:ln>
            <a:noFill/>
          </a:ln>
        </p:spPr>
        <p:txBody>
          <a:bodyPr anchorCtr="0" anchor="ctr" bIns="91425" lIns="91425" spcFirstLastPara="1" rIns="91425" wrap="square" tIns="91425">
            <a:noAutofit/>
          </a:bodyPr>
          <a:lstStyle/>
          <a:p>
            <a:pPr indent="0" lvl="0" marL="0" rtl="0" algn="l">
              <a:lnSpc>
                <a:spcPct val="107916"/>
              </a:lnSpc>
              <a:spcBef>
                <a:spcPts val="0"/>
              </a:spcBef>
              <a:spcAft>
                <a:spcPts val="0"/>
              </a:spcAft>
              <a:buNone/>
            </a:pPr>
            <a:r>
              <a:t/>
            </a:r>
            <a:endParaRPr sz="1100">
              <a:latin typeface="Calibri"/>
              <a:ea typeface="Calibri"/>
              <a:cs typeface="Calibri"/>
              <a:sym typeface="Calibri"/>
            </a:endParaRPr>
          </a:p>
          <a:p>
            <a:pPr indent="0" lvl="0" marL="0" rtl="0" algn="just">
              <a:spcBef>
                <a:spcPts val="800"/>
              </a:spcBef>
              <a:spcAft>
                <a:spcPts val="0"/>
              </a:spcAft>
              <a:buNone/>
            </a:pPr>
            <a:r>
              <a:rPr lang="en-GB" sz="900"/>
              <a:t>This work is licensed under </a:t>
            </a:r>
            <a:r>
              <a:rPr lang="en-GB" sz="900" u="sng">
                <a:solidFill>
                  <a:srgbClr val="13A89E"/>
                </a:solidFill>
                <a:hlinkClick r:id="rId5">
                  <a:extLst>
                    <a:ext uri="{A12FA001-AC4F-418D-AE19-62706E023703}">
                      <ahyp:hlinkClr val="tx"/>
                    </a:ext>
                  </a:extLst>
                </a:hlinkClick>
              </a:rPr>
              <a:t>CC BY 4.0</a:t>
            </a:r>
            <a:r>
              <a:rPr lang="en-GB" sz="900"/>
              <a:t>.</a:t>
            </a:r>
            <a:endParaRPr sz="900" u="sng">
              <a:solidFill>
                <a:srgbClr val="13A89E"/>
              </a:solidFill>
            </a:endParaRPr>
          </a:p>
          <a:p>
            <a:pPr indent="0" lvl="0" marL="0" rtl="0" algn="l">
              <a:spcBef>
                <a:spcPts val="0"/>
              </a:spcBef>
              <a:spcAft>
                <a:spcPts val="0"/>
              </a:spcAft>
              <a:buNone/>
            </a:pPr>
            <a:r>
              <a:rPr lang="en-GB" sz="1100">
                <a:latin typeface="Calibri"/>
                <a:ea typeface="Calibri"/>
                <a:cs typeface="Calibri"/>
                <a:sym typeface="Calibri"/>
              </a:rPr>
              <a:t>UKRN, with contributions from (z-a): Zelenka, N; Thompson, J; Merrett, J.K; Jacobs, N; Howson, L; Hannon, E; Clarke, A; Barrell, J.</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1b3a5d9146_0_71"/>
          <p:cNvSpPr txBox="1"/>
          <p:nvPr>
            <p:ph type="title"/>
          </p:nvPr>
        </p:nvSpPr>
        <p:spPr>
          <a:xfrm>
            <a:off x="838200" y="365125"/>
            <a:ext cx="887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Group Discussion</a:t>
            </a:r>
            <a:endParaRPr/>
          </a:p>
        </p:txBody>
      </p:sp>
      <p:sp>
        <p:nvSpPr>
          <p:cNvPr id="143" name="Google Shape;143;g21b3a5d9146_0_7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457200" rtl="0" algn="l">
              <a:lnSpc>
                <a:spcPct val="100000"/>
              </a:lnSpc>
              <a:spcBef>
                <a:spcPts val="0"/>
              </a:spcBef>
              <a:spcAft>
                <a:spcPts val="0"/>
              </a:spcAft>
              <a:buSzPts val="1800"/>
              <a:buNone/>
            </a:pPr>
            <a:r>
              <a:rPr lang="en-GB" sz="2900"/>
              <a:t>Who are the trainees you are targeting?</a:t>
            </a:r>
            <a:endParaRPr sz="2900"/>
          </a:p>
          <a:p>
            <a:pPr indent="0" lvl="0" marL="0" rtl="0" algn="l">
              <a:lnSpc>
                <a:spcPct val="100000"/>
              </a:lnSpc>
              <a:spcBef>
                <a:spcPts val="0"/>
              </a:spcBef>
              <a:spcAft>
                <a:spcPts val="0"/>
              </a:spcAft>
              <a:buSzPts val="1800"/>
              <a:buNone/>
            </a:pPr>
            <a:r>
              <a:rPr lang="en-GB" sz="2900"/>
              <a:t>      How would you identify their learning goals.</a:t>
            </a:r>
            <a:endParaRPr sz="2900"/>
          </a:p>
          <a:p>
            <a:pPr indent="0" lvl="0" marL="0" rtl="0" algn="l">
              <a:lnSpc>
                <a:spcPct val="100000"/>
              </a:lnSpc>
              <a:spcBef>
                <a:spcPts val="0"/>
              </a:spcBef>
              <a:spcAft>
                <a:spcPts val="0"/>
              </a:spcAft>
              <a:buSzPts val="1800"/>
              <a:buNone/>
            </a:pPr>
            <a:r>
              <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grpSp>
        <p:nvGrpSpPr>
          <p:cNvPr id="148" name="Google Shape;148;p5"/>
          <p:cNvGrpSpPr/>
          <p:nvPr/>
        </p:nvGrpSpPr>
        <p:grpSpPr>
          <a:xfrm>
            <a:off x="2313800" y="1317001"/>
            <a:ext cx="7198656" cy="4930965"/>
            <a:chOff x="98911" y="1213"/>
            <a:chExt cx="7198656" cy="5240133"/>
          </a:xfrm>
        </p:grpSpPr>
        <p:sp>
          <p:nvSpPr>
            <p:cNvPr id="149" name="Google Shape;149;p5"/>
            <p:cNvSpPr/>
            <p:nvPr/>
          </p:nvSpPr>
          <p:spPr>
            <a:xfrm>
              <a:off x="2340292" y="1213"/>
              <a:ext cx="2715894" cy="1357947"/>
            </a:xfrm>
            <a:prstGeom prst="roundRect">
              <a:avLst>
                <a:gd fmla="val 10000" name="adj"/>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5"/>
            <p:cNvSpPr txBox="1"/>
            <p:nvPr/>
          </p:nvSpPr>
          <p:spPr>
            <a:xfrm>
              <a:off x="2380065" y="40986"/>
              <a:ext cx="2636348" cy="1278401"/>
            </a:xfrm>
            <a:prstGeom prst="rect">
              <a:avLst/>
            </a:prstGeom>
            <a:noFill/>
            <a:ln>
              <a:noFill/>
            </a:ln>
          </p:spPr>
          <p:txBody>
            <a:bodyPr anchorCtr="0" anchor="ctr" bIns="140950" lIns="140950" spcFirstLastPara="1" rIns="140950" wrap="square" tIns="140950">
              <a:noAutofit/>
            </a:bodyPr>
            <a:lstStyle/>
            <a:p>
              <a:pPr indent="0" lvl="0" marL="0" marR="0" rtl="0" algn="ctr">
                <a:lnSpc>
                  <a:spcPct val="90000"/>
                </a:lnSpc>
                <a:spcBef>
                  <a:spcPts val="0"/>
                </a:spcBef>
                <a:spcAft>
                  <a:spcPts val="0"/>
                </a:spcAft>
                <a:buClr>
                  <a:srgbClr val="000000"/>
                </a:buClr>
                <a:buSzPts val="3700"/>
                <a:buFont typeface="Arial"/>
                <a:buNone/>
              </a:pPr>
              <a:r>
                <a:rPr b="0" i="0" lang="en-GB" sz="3700" u="none" cap="none" strike="noStrike">
                  <a:solidFill>
                    <a:schemeClr val="lt1"/>
                  </a:solidFill>
                  <a:latin typeface="Arial"/>
                  <a:ea typeface="Arial"/>
                  <a:cs typeface="Arial"/>
                  <a:sym typeface="Arial"/>
                </a:rPr>
                <a:t>Session outcomes</a:t>
              </a:r>
              <a:endParaRPr b="0" i="0" sz="1400" u="none" cap="none" strike="noStrike">
                <a:solidFill>
                  <a:srgbClr val="000000"/>
                </a:solidFill>
                <a:latin typeface="Arial"/>
                <a:ea typeface="Arial"/>
                <a:cs typeface="Arial"/>
                <a:sym typeface="Arial"/>
              </a:endParaRPr>
            </a:p>
          </p:txBody>
        </p:sp>
        <p:sp>
          <p:nvSpPr>
            <p:cNvPr id="151" name="Google Shape;151;p5"/>
            <p:cNvSpPr/>
            <p:nvPr/>
          </p:nvSpPr>
          <p:spPr>
            <a:xfrm rot="3600000">
              <a:off x="4112183" y="2383639"/>
              <a:ext cx="1413494" cy="475281"/>
            </a:xfrm>
            <a:prstGeom prst="leftRightArrow">
              <a:avLst>
                <a:gd fmla="val 60000" name="adj1"/>
                <a:gd fmla="val 50000" name="adj2"/>
              </a:avLst>
            </a:prstGeom>
            <a:solidFill>
              <a:srgbClr val="599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5"/>
            <p:cNvSpPr txBox="1"/>
            <p:nvPr/>
          </p:nvSpPr>
          <p:spPr>
            <a:xfrm rot="3600000">
              <a:off x="4254767" y="2478695"/>
              <a:ext cx="1128326" cy="28516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100"/>
                <a:buFont typeface="Arial"/>
                <a:buNone/>
              </a:pPr>
              <a:r>
                <a:t/>
              </a:r>
              <a:endParaRPr b="0" i="0" sz="2100" u="none" cap="none" strike="noStrike">
                <a:solidFill>
                  <a:schemeClr val="lt1"/>
                </a:solidFill>
                <a:latin typeface="Arial"/>
                <a:ea typeface="Arial"/>
                <a:cs typeface="Arial"/>
                <a:sym typeface="Arial"/>
              </a:endParaRPr>
            </a:p>
          </p:txBody>
        </p:sp>
        <p:sp>
          <p:nvSpPr>
            <p:cNvPr id="153" name="Google Shape;153;p5"/>
            <p:cNvSpPr/>
            <p:nvPr/>
          </p:nvSpPr>
          <p:spPr>
            <a:xfrm>
              <a:off x="4581673" y="3883399"/>
              <a:ext cx="2715894" cy="1357947"/>
            </a:xfrm>
            <a:prstGeom prst="roundRect">
              <a:avLst>
                <a:gd fmla="val 10000" name="adj"/>
              </a:avLst>
            </a:prstGeom>
            <a:solidFill>
              <a:srgbClr val="4CC38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5"/>
            <p:cNvSpPr txBox="1"/>
            <p:nvPr/>
          </p:nvSpPr>
          <p:spPr>
            <a:xfrm>
              <a:off x="4621446" y="3923172"/>
              <a:ext cx="2636348" cy="1278401"/>
            </a:xfrm>
            <a:prstGeom prst="rect">
              <a:avLst/>
            </a:prstGeom>
            <a:noFill/>
            <a:ln>
              <a:noFill/>
            </a:ln>
          </p:spPr>
          <p:txBody>
            <a:bodyPr anchorCtr="0" anchor="ctr" bIns="140950" lIns="140950" spcFirstLastPara="1" rIns="140950" wrap="square" tIns="140950">
              <a:noAutofit/>
            </a:bodyPr>
            <a:lstStyle/>
            <a:p>
              <a:pPr indent="0" lvl="0" marL="0" marR="0" rtl="0" algn="ctr">
                <a:lnSpc>
                  <a:spcPct val="90000"/>
                </a:lnSpc>
                <a:spcBef>
                  <a:spcPts val="0"/>
                </a:spcBef>
                <a:spcAft>
                  <a:spcPts val="0"/>
                </a:spcAft>
                <a:buClr>
                  <a:srgbClr val="000000"/>
                </a:buClr>
                <a:buSzPts val="3700"/>
                <a:buFont typeface="Arial"/>
                <a:buNone/>
              </a:pPr>
              <a:r>
                <a:rPr b="0" i="0" lang="en-GB" sz="3700" u="none" cap="none" strike="noStrike">
                  <a:solidFill>
                    <a:schemeClr val="lt1"/>
                  </a:solidFill>
                  <a:latin typeface="Arial"/>
                  <a:ea typeface="Arial"/>
                  <a:cs typeface="Arial"/>
                  <a:sym typeface="Arial"/>
                </a:rPr>
                <a:t>Session activities</a:t>
              </a:r>
              <a:endParaRPr b="0" i="0" sz="1400" u="none" cap="none" strike="noStrike">
                <a:solidFill>
                  <a:srgbClr val="000000"/>
                </a:solidFill>
                <a:latin typeface="Arial"/>
                <a:ea typeface="Arial"/>
                <a:cs typeface="Arial"/>
                <a:sym typeface="Arial"/>
              </a:endParaRPr>
            </a:p>
          </p:txBody>
        </p:sp>
        <p:sp>
          <p:nvSpPr>
            <p:cNvPr id="155" name="Google Shape;155;p5"/>
            <p:cNvSpPr/>
            <p:nvPr/>
          </p:nvSpPr>
          <p:spPr>
            <a:xfrm rot="10800000">
              <a:off x="2991492" y="4324732"/>
              <a:ext cx="1413494" cy="475281"/>
            </a:xfrm>
            <a:prstGeom prst="leftRightArrow">
              <a:avLst>
                <a:gd fmla="val 60000" name="adj1"/>
                <a:gd fmla="val 50000" name="adj2"/>
              </a:avLst>
            </a:prstGeom>
            <a:solidFill>
              <a:srgbClr val="4CC3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5"/>
            <p:cNvSpPr txBox="1"/>
            <p:nvPr/>
          </p:nvSpPr>
          <p:spPr>
            <a:xfrm>
              <a:off x="3134076" y="4419788"/>
              <a:ext cx="1128326" cy="28516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100"/>
                <a:buFont typeface="Arial"/>
                <a:buNone/>
              </a:pPr>
              <a:r>
                <a:t/>
              </a:r>
              <a:endParaRPr b="0" i="0" sz="2100" u="none" cap="none" strike="noStrike">
                <a:solidFill>
                  <a:schemeClr val="lt1"/>
                </a:solidFill>
                <a:latin typeface="Arial"/>
                <a:ea typeface="Arial"/>
                <a:cs typeface="Arial"/>
                <a:sym typeface="Arial"/>
              </a:endParaRPr>
            </a:p>
          </p:txBody>
        </p:sp>
        <p:sp>
          <p:nvSpPr>
            <p:cNvPr id="157" name="Google Shape;157;p5"/>
            <p:cNvSpPr/>
            <p:nvPr/>
          </p:nvSpPr>
          <p:spPr>
            <a:xfrm>
              <a:off x="98911" y="3883399"/>
              <a:ext cx="2715894" cy="1357947"/>
            </a:xfrm>
            <a:prstGeom prst="roundRect">
              <a:avLst>
                <a:gd fmla="val 10000" name="adj"/>
              </a:avLst>
            </a:prstGeom>
            <a:solidFill>
              <a:srgbClr val="6FAB4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5"/>
            <p:cNvSpPr txBox="1"/>
            <p:nvPr/>
          </p:nvSpPr>
          <p:spPr>
            <a:xfrm>
              <a:off x="138684" y="3923172"/>
              <a:ext cx="2636348" cy="1278401"/>
            </a:xfrm>
            <a:prstGeom prst="rect">
              <a:avLst/>
            </a:prstGeom>
            <a:noFill/>
            <a:ln>
              <a:noFill/>
            </a:ln>
          </p:spPr>
          <p:txBody>
            <a:bodyPr anchorCtr="0" anchor="ctr" bIns="140950" lIns="140950" spcFirstLastPara="1" rIns="140950" wrap="square" tIns="140950">
              <a:noAutofit/>
            </a:bodyPr>
            <a:lstStyle/>
            <a:p>
              <a:pPr indent="0" lvl="0" marL="0" marR="0" rtl="0" algn="ctr">
                <a:lnSpc>
                  <a:spcPct val="90000"/>
                </a:lnSpc>
                <a:spcBef>
                  <a:spcPts val="0"/>
                </a:spcBef>
                <a:spcAft>
                  <a:spcPts val="0"/>
                </a:spcAft>
                <a:buClr>
                  <a:srgbClr val="000000"/>
                </a:buClr>
                <a:buSzPts val="3700"/>
                <a:buFont typeface="Arial"/>
                <a:buNone/>
              </a:pPr>
              <a:r>
                <a:rPr b="0" i="0" lang="en-GB" sz="3700" u="none" cap="none" strike="noStrike">
                  <a:solidFill>
                    <a:schemeClr val="lt1"/>
                  </a:solidFill>
                  <a:latin typeface="Arial"/>
                  <a:ea typeface="Arial"/>
                  <a:cs typeface="Arial"/>
                  <a:sym typeface="Arial"/>
                </a:rPr>
                <a:t>Checking progress</a:t>
              </a:r>
              <a:endParaRPr b="0" i="0" sz="1400" u="none" cap="none" strike="noStrike">
                <a:solidFill>
                  <a:srgbClr val="000000"/>
                </a:solidFill>
                <a:latin typeface="Arial"/>
                <a:ea typeface="Arial"/>
                <a:cs typeface="Arial"/>
                <a:sym typeface="Arial"/>
              </a:endParaRPr>
            </a:p>
          </p:txBody>
        </p:sp>
        <p:sp>
          <p:nvSpPr>
            <p:cNvPr id="159" name="Google Shape;159;p5"/>
            <p:cNvSpPr/>
            <p:nvPr/>
          </p:nvSpPr>
          <p:spPr>
            <a:xfrm rot="-3600000">
              <a:off x="1870802" y="2383639"/>
              <a:ext cx="1413494" cy="475281"/>
            </a:xfrm>
            <a:prstGeom prst="leftRightArrow">
              <a:avLst>
                <a:gd fmla="val 60000" name="adj1"/>
                <a:gd fmla="val 50000" name="adj2"/>
              </a:avLst>
            </a:prstGeom>
            <a:solidFill>
              <a:srgbClr val="6FAB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5"/>
            <p:cNvSpPr txBox="1"/>
            <p:nvPr/>
          </p:nvSpPr>
          <p:spPr>
            <a:xfrm rot="-3600000">
              <a:off x="2013386" y="2478695"/>
              <a:ext cx="1128326" cy="28516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100"/>
                <a:buFont typeface="Arial"/>
                <a:buNone/>
              </a:pPr>
              <a:r>
                <a:t/>
              </a:r>
              <a:endParaRPr b="0" i="0" sz="2100" u="none" cap="none" strike="noStrike">
                <a:solidFill>
                  <a:schemeClr val="lt1"/>
                </a:solidFill>
                <a:latin typeface="Arial"/>
                <a:ea typeface="Arial"/>
                <a:cs typeface="Arial"/>
                <a:sym typeface="Arial"/>
              </a:endParaRPr>
            </a:p>
          </p:txBody>
        </p:sp>
      </p:grpSp>
      <p:sp>
        <p:nvSpPr>
          <p:cNvPr id="161" name="Google Shape;161;p5"/>
          <p:cNvSpPr txBox="1"/>
          <p:nvPr/>
        </p:nvSpPr>
        <p:spPr>
          <a:xfrm>
            <a:off x="7391609" y="1566404"/>
            <a:ext cx="27432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What do we want learners to know?</a:t>
            </a:r>
            <a:endParaRPr b="0" i="0" sz="2000" u="none" cap="none" strike="noStrike">
              <a:solidFill>
                <a:srgbClr val="000000"/>
              </a:solidFill>
              <a:latin typeface="Arial"/>
              <a:ea typeface="Arial"/>
              <a:cs typeface="Arial"/>
              <a:sym typeface="Arial"/>
            </a:endParaRPr>
          </a:p>
        </p:txBody>
      </p:sp>
      <p:sp>
        <p:nvSpPr>
          <p:cNvPr id="162" name="Google Shape;162;p5"/>
          <p:cNvSpPr txBox="1"/>
          <p:nvPr/>
        </p:nvSpPr>
        <p:spPr>
          <a:xfrm>
            <a:off x="37175" y="5129387"/>
            <a:ext cx="21843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How will we know the learners have learnt?</a:t>
            </a:r>
            <a:endParaRPr b="0" i="0" sz="2000" u="none" cap="none" strike="noStrike">
              <a:solidFill>
                <a:srgbClr val="000000"/>
              </a:solidFill>
              <a:latin typeface="Arial"/>
              <a:ea typeface="Arial"/>
              <a:cs typeface="Arial"/>
              <a:sym typeface="Arial"/>
            </a:endParaRPr>
          </a:p>
        </p:txBody>
      </p:sp>
      <p:sp>
        <p:nvSpPr>
          <p:cNvPr id="163" name="Google Shape;163;p5"/>
          <p:cNvSpPr txBox="1"/>
          <p:nvPr/>
        </p:nvSpPr>
        <p:spPr>
          <a:xfrm>
            <a:off x="9448798" y="5283276"/>
            <a:ext cx="27432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How will the learners learn?</a:t>
            </a:r>
            <a:endParaRPr b="0" i="0" sz="2000" u="none" cap="none" strike="noStrike">
              <a:solidFill>
                <a:srgbClr val="000000"/>
              </a:solidFill>
              <a:latin typeface="Arial"/>
              <a:ea typeface="Arial"/>
              <a:cs typeface="Arial"/>
              <a:sym typeface="Arial"/>
            </a:endParaRPr>
          </a:p>
        </p:txBody>
      </p:sp>
      <p:sp>
        <p:nvSpPr>
          <p:cNvPr id="164" name="Google Shape;164;p5"/>
          <p:cNvSpPr txBox="1"/>
          <p:nvPr/>
        </p:nvSpPr>
        <p:spPr>
          <a:xfrm>
            <a:off x="9934472" y="6391971"/>
            <a:ext cx="2257528"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Adapted from Biggs (1999).</a:t>
            </a:r>
            <a:endParaRPr b="0" i="0" sz="1200" u="none" cap="none" strike="noStrike">
              <a:solidFill>
                <a:srgbClr val="000000"/>
              </a:solidFill>
              <a:latin typeface="Arial"/>
              <a:ea typeface="Arial"/>
              <a:cs typeface="Arial"/>
              <a:sym typeface="Arial"/>
            </a:endParaRPr>
          </a:p>
        </p:txBody>
      </p:sp>
      <p:sp>
        <p:nvSpPr>
          <p:cNvPr id="165" name="Google Shape;165;p5"/>
          <p:cNvSpPr txBox="1"/>
          <p:nvPr>
            <p:ph type="title"/>
          </p:nvPr>
        </p:nvSpPr>
        <p:spPr>
          <a:xfrm>
            <a:off x="838200" y="365125"/>
            <a:ext cx="887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Constructive Alignment</a:t>
            </a:r>
            <a:br>
              <a:rPr lang="en-GB"/>
            </a:br>
            <a:endParaRPr/>
          </a:p>
        </p:txBody>
      </p:sp>
      <p:sp>
        <p:nvSpPr>
          <p:cNvPr id="166" name="Google Shape;166;p5"/>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6"/>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Session outcomes/objectives</a:t>
            </a:r>
            <a:endParaRPr/>
          </a:p>
        </p:txBody>
      </p:sp>
      <p:sp>
        <p:nvSpPr>
          <p:cNvPr id="172" name="Google Shape;172;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Font typeface="Arial"/>
              <a:buNone/>
            </a:pPr>
            <a:r>
              <a:rPr b="1" lang="en-GB"/>
              <a:t>What do we want learners to know? </a:t>
            </a:r>
            <a:r>
              <a:rPr b="1" lang="en-GB">
                <a:solidFill>
                  <a:srgbClr val="888888"/>
                </a:solidFill>
              </a:rPr>
              <a:t>(Produce? Demonstrate?)</a:t>
            </a:r>
            <a:endParaRPr>
              <a:solidFill>
                <a:srgbClr val="888888"/>
              </a:solidFill>
            </a:endParaRPr>
          </a:p>
          <a:p>
            <a:pPr indent="0" lvl="0" marL="0" rtl="0" algn="l">
              <a:lnSpc>
                <a:spcPct val="90000"/>
              </a:lnSpc>
              <a:spcBef>
                <a:spcPts val="1000"/>
              </a:spcBef>
              <a:spcAft>
                <a:spcPts val="0"/>
              </a:spcAft>
              <a:buSzPts val="1800"/>
              <a:buFont typeface="Arial"/>
              <a:buNone/>
            </a:pPr>
            <a:r>
              <a:t/>
            </a:r>
            <a:endParaRPr>
              <a:solidFill>
                <a:srgbClr val="A5A5A5"/>
              </a:solidFill>
            </a:endParaRPr>
          </a:p>
          <a:p>
            <a:pPr indent="0" lvl="0" marL="0" rtl="0" algn="l">
              <a:lnSpc>
                <a:spcPct val="90000"/>
              </a:lnSpc>
              <a:spcBef>
                <a:spcPts val="1000"/>
              </a:spcBef>
              <a:spcAft>
                <a:spcPts val="0"/>
              </a:spcAft>
              <a:buSzPts val="1800"/>
              <a:buFont typeface="Arial"/>
              <a:buNone/>
            </a:pPr>
            <a:r>
              <a:rPr lang="en-GB"/>
              <a:t>By the end of the session/workshop/course learners should be able to…</a:t>
            </a:r>
            <a:endParaRPr/>
          </a:p>
          <a:p>
            <a:pPr indent="0" lvl="0" marL="114300" rtl="0" algn="l">
              <a:lnSpc>
                <a:spcPct val="90000"/>
              </a:lnSpc>
              <a:spcBef>
                <a:spcPts val="1000"/>
              </a:spcBef>
              <a:spcAft>
                <a:spcPts val="0"/>
              </a:spcAft>
              <a:buSzPts val="1800"/>
              <a:buNone/>
            </a:pPr>
            <a:r>
              <a:t/>
            </a:r>
            <a:endParaRPr/>
          </a:p>
        </p:txBody>
      </p:sp>
      <p:sp>
        <p:nvSpPr>
          <p:cNvPr id="173" name="Google Shape;173;p6"/>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descr="Diagram&#10;&#10;Description automatically generated" id="178" name="Google Shape;178;p7"/>
          <p:cNvPicPr preferRelativeResize="0"/>
          <p:nvPr/>
        </p:nvPicPr>
        <p:blipFill rotWithShape="1">
          <a:blip r:embed="rId3">
            <a:alphaModFix/>
          </a:blip>
          <a:srcRect b="0" l="0" r="0" t="19"/>
          <a:stretch/>
        </p:blipFill>
        <p:spPr>
          <a:xfrm>
            <a:off x="20" y="1135758"/>
            <a:ext cx="10174758" cy="5722241"/>
          </a:xfrm>
          <a:prstGeom prst="rect">
            <a:avLst/>
          </a:prstGeom>
          <a:noFill/>
          <a:ln>
            <a:noFill/>
          </a:ln>
        </p:spPr>
      </p:pic>
      <p:sp>
        <p:nvSpPr>
          <p:cNvPr id="179" name="Google Shape;179;p7"/>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4"/>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Planning an overall workshop</a:t>
            </a:r>
            <a:endParaRPr/>
          </a:p>
        </p:txBody>
      </p:sp>
      <p:sp>
        <p:nvSpPr>
          <p:cNvPr id="185" name="Google Shape;185;p4"/>
          <p:cNvSpPr txBox="1"/>
          <p:nvPr/>
        </p:nvSpPr>
        <p:spPr>
          <a:xfrm>
            <a:off x="2185150" y="1882600"/>
            <a:ext cx="6824400" cy="523200"/>
          </a:xfrm>
          <a:prstGeom prst="rect">
            <a:avLst/>
          </a:prstGeom>
          <a:noFill/>
          <a:ln cap="flat" cmpd="sng" w="9525">
            <a:solidFill>
              <a:srgbClr val="7030A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Calibri"/>
                <a:ea typeface="Calibri"/>
                <a:cs typeface="Calibri"/>
                <a:sym typeface="Calibri"/>
              </a:rPr>
              <a:t>Trainees prior knowledge</a:t>
            </a:r>
            <a:endParaRPr b="0" i="0" sz="2200" u="none" cap="none" strike="noStrike">
              <a:solidFill>
                <a:srgbClr val="000000"/>
              </a:solidFill>
              <a:latin typeface="Calibri"/>
              <a:ea typeface="Calibri"/>
              <a:cs typeface="Calibri"/>
              <a:sym typeface="Calibri"/>
            </a:endParaRPr>
          </a:p>
        </p:txBody>
      </p:sp>
      <p:sp>
        <p:nvSpPr>
          <p:cNvPr id="186" name="Google Shape;186;p4"/>
          <p:cNvSpPr txBox="1"/>
          <p:nvPr/>
        </p:nvSpPr>
        <p:spPr>
          <a:xfrm>
            <a:off x="621925" y="2756625"/>
            <a:ext cx="2269200" cy="523200"/>
          </a:xfrm>
          <a:prstGeom prst="rect">
            <a:avLst/>
          </a:prstGeom>
          <a:noFill/>
          <a:ln cap="flat" cmpd="sng" w="9525">
            <a:solidFill>
              <a:srgbClr val="7030A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Calibri"/>
                <a:ea typeface="Calibri"/>
                <a:cs typeface="Calibri"/>
                <a:sym typeface="Calibri"/>
              </a:rPr>
              <a:t>Key concept</a:t>
            </a:r>
            <a:endParaRPr b="0" i="0" sz="2200" u="none" cap="none" strike="noStrike">
              <a:solidFill>
                <a:srgbClr val="000000"/>
              </a:solidFill>
              <a:latin typeface="Calibri"/>
              <a:ea typeface="Calibri"/>
              <a:cs typeface="Calibri"/>
              <a:sym typeface="Calibri"/>
            </a:endParaRPr>
          </a:p>
        </p:txBody>
      </p:sp>
      <p:sp>
        <p:nvSpPr>
          <p:cNvPr id="187" name="Google Shape;187;p4"/>
          <p:cNvSpPr txBox="1"/>
          <p:nvPr/>
        </p:nvSpPr>
        <p:spPr>
          <a:xfrm>
            <a:off x="8338300" y="2756625"/>
            <a:ext cx="2269200" cy="523200"/>
          </a:xfrm>
          <a:prstGeom prst="rect">
            <a:avLst/>
          </a:prstGeom>
          <a:noFill/>
          <a:ln cap="flat" cmpd="sng" w="9525">
            <a:solidFill>
              <a:srgbClr val="7030A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Calibri"/>
                <a:ea typeface="Calibri"/>
                <a:cs typeface="Calibri"/>
                <a:sym typeface="Calibri"/>
              </a:rPr>
              <a:t>Technical skill</a:t>
            </a:r>
            <a:endParaRPr b="0" i="0" sz="2200" u="none" cap="none" strike="noStrike">
              <a:solidFill>
                <a:srgbClr val="000000"/>
              </a:solidFill>
              <a:latin typeface="Calibri"/>
              <a:ea typeface="Calibri"/>
              <a:cs typeface="Calibri"/>
              <a:sym typeface="Calibri"/>
            </a:endParaRPr>
          </a:p>
        </p:txBody>
      </p:sp>
      <p:sp>
        <p:nvSpPr>
          <p:cNvPr id="188" name="Google Shape;188;p4"/>
          <p:cNvSpPr txBox="1"/>
          <p:nvPr/>
        </p:nvSpPr>
        <p:spPr>
          <a:xfrm>
            <a:off x="8338300" y="3710225"/>
            <a:ext cx="2269200" cy="523200"/>
          </a:xfrm>
          <a:prstGeom prst="rect">
            <a:avLst/>
          </a:prstGeom>
          <a:noFill/>
          <a:ln cap="flat" cmpd="sng" w="9525">
            <a:solidFill>
              <a:srgbClr val="7030A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Calibri"/>
                <a:ea typeface="Calibri"/>
                <a:cs typeface="Calibri"/>
                <a:sym typeface="Calibri"/>
              </a:rPr>
              <a:t>Technical skill</a:t>
            </a:r>
            <a:endParaRPr b="0" i="0" sz="2200" u="none" cap="none" strike="noStrike">
              <a:solidFill>
                <a:srgbClr val="000000"/>
              </a:solidFill>
              <a:latin typeface="Calibri"/>
              <a:ea typeface="Calibri"/>
              <a:cs typeface="Calibri"/>
              <a:sym typeface="Calibri"/>
            </a:endParaRPr>
          </a:p>
        </p:txBody>
      </p:sp>
      <p:sp>
        <p:nvSpPr>
          <p:cNvPr id="189" name="Google Shape;189;p4"/>
          <p:cNvSpPr txBox="1"/>
          <p:nvPr/>
        </p:nvSpPr>
        <p:spPr>
          <a:xfrm>
            <a:off x="8338300" y="4542800"/>
            <a:ext cx="2269200" cy="523200"/>
          </a:xfrm>
          <a:prstGeom prst="rect">
            <a:avLst/>
          </a:prstGeom>
          <a:noFill/>
          <a:ln cap="flat" cmpd="sng" w="9525">
            <a:solidFill>
              <a:srgbClr val="7030A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Calibri"/>
                <a:ea typeface="Calibri"/>
                <a:cs typeface="Calibri"/>
                <a:sym typeface="Calibri"/>
              </a:rPr>
              <a:t>Technical skill</a:t>
            </a:r>
            <a:endParaRPr b="0" i="0" sz="2200" u="none" cap="none" strike="noStrike">
              <a:solidFill>
                <a:srgbClr val="000000"/>
              </a:solidFill>
              <a:latin typeface="Calibri"/>
              <a:ea typeface="Calibri"/>
              <a:cs typeface="Calibri"/>
              <a:sym typeface="Calibri"/>
            </a:endParaRPr>
          </a:p>
        </p:txBody>
      </p:sp>
      <p:sp>
        <p:nvSpPr>
          <p:cNvPr id="190" name="Google Shape;190;p4"/>
          <p:cNvSpPr txBox="1"/>
          <p:nvPr/>
        </p:nvSpPr>
        <p:spPr>
          <a:xfrm>
            <a:off x="621925" y="3649700"/>
            <a:ext cx="2269200" cy="523200"/>
          </a:xfrm>
          <a:prstGeom prst="rect">
            <a:avLst/>
          </a:prstGeom>
          <a:noFill/>
          <a:ln cap="flat" cmpd="sng" w="9525">
            <a:solidFill>
              <a:srgbClr val="7030A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Calibri"/>
                <a:ea typeface="Calibri"/>
                <a:cs typeface="Calibri"/>
                <a:sym typeface="Calibri"/>
              </a:rPr>
              <a:t>Key concept</a:t>
            </a:r>
            <a:endParaRPr b="0" i="0" sz="2200" u="none" cap="none" strike="noStrike">
              <a:solidFill>
                <a:srgbClr val="000000"/>
              </a:solidFill>
              <a:latin typeface="Calibri"/>
              <a:ea typeface="Calibri"/>
              <a:cs typeface="Calibri"/>
              <a:sym typeface="Calibri"/>
            </a:endParaRPr>
          </a:p>
        </p:txBody>
      </p:sp>
      <p:sp>
        <p:nvSpPr>
          <p:cNvPr id="191" name="Google Shape;191;p4"/>
          <p:cNvSpPr txBox="1"/>
          <p:nvPr/>
        </p:nvSpPr>
        <p:spPr>
          <a:xfrm>
            <a:off x="621925" y="4542775"/>
            <a:ext cx="2269200" cy="523200"/>
          </a:xfrm>
          <a:prstGeom prst="rect">
            <a:avLst/>
          </a:prstGeom>
          <a:noFill/>
          <a:ln cap="flat" cmpd="sng" w="9525">
            <a:solidFill>
              <a:srgbClr val="7030A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Calibri"/>
                <a:ea typeface="Calibri"/>
                <a:cs typeface="Calibri"/>
                <a:sym typeface="Calibri"/>
              </a:rPr>
              <a:t>Key concept</a:t>
            </a:r>
            <a:endParaRPr b="0" i="0" sz="2200" u="none" cap="none" strike="noStrike">
              <a:solidFill>
                <a:srgbClr val="000000"/>
              </a:solidFill>
              <a:latin typeface="Calibri"/>
              <a:ea typeface="Calibri"/>
              <a:cs typeface="Calibri"/>
              <a:sym typeface="Calibri"/>
            </a:endParaRPr>
          </a:p>
        </p:txBody>
      </p:sp>
      <p:sp>
        <p:nvSpPr>
          <p:cNvPr id="192" name="Google Shape;192;p4"/>
          <p:cNvSpPr txBox="1"/>
          <p:nvPr/>
        </p:nvSpPr>
        <p:spPr>
          <a:xfrm>
            <a:off x="2404775" y="5537850"/>
            <a:ext cx="6824400" cy="523200"/>
          </a:xfrm>
          <a:prstGeom prst="rect">
            <a:avLst/>
          </a:prstGeom>
          <a:noFill/>
          <a:ln cap="flat" cmpd="sng" w="9525">
            <a:solidFill>
              <a:srgbClr val="7030A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Calibri"/>
                <a:ea typeface="Calibri"/>
                <a:cs typeface="Calibri"/>
                <a:sym typeface="Calibri"/>
              </a:rPr>
              <a:t>Workshop objectives</a:t>
            </a:r>
            <a:endParaRPr b="0" i="0" sz="2200" u="none" cap="none" strike="noStrike">
              <a:solidFill>
                <a:srgbClr val="000000"/>
              </a:solidFill>
              <a:latin typeface="Calibri"/>
              <a:ea typeface="Calibri"/>
              <a:cs typeface="Calibri"/>
              <a:sym typeface="Calibri"/>
            </a:endParaRPr>
          </a:p>
        </p:txBody>
      </p:sp>
      <p:cxnSp>
        <p:nvCxnSpPr>
          <p:cNvPr id="193" name="Google Shape;193;p4"/>
          <p:cNvCxnSpPr>
            <a:stCxn id="185" idx="2"/>
            <a:endCxn id="186" idx="0"/>
          </p:cNvCxnSpPr>
          <p:nvPr/>
        </p:nvCxnSpPr>
        <p:spPr>
          <a:xfrm flipH="1">
            <a:off x="1756450" y="2405800"/>
            <a:ext cx="3840900" cy="350700"/>
          </a:xfrm>
          <a:prstGeom prst="straightConnector1">
            <a:avLst/>
          </a:prstGeom>
          <a:noFill/>
          <a:ln cap="flat" cmpd="sng" w="19050">
            <a:solidFill>
              <a:schemeClr val="dk2"/>
            </a:solidFill>
            <a:prstDash val="solid"/>
            <a:round/>
            <a:headEnd len="sm" w="sm" type="none"/>
            <a:tailEnd len="med" w="med" type="triangle"/>
          </a:ln>
        </p:spPr>
      </p:cxnSp>
      <p:cxnSp>
        <p:nvCxnSpPr>
          <p:cNvPr id="194" name="Google Shape;194;p4"/>
          <p:cNvCxnSpPr>
            <a:stCxn id="186" idx="3"/>
            <a:endCxn id="187" idx="1"/>
          </p:cNvCxnSpPr>
          <p:nvPr/>
        </p:nvCxnSpPr>
        <p:spPr>
          <a:xfrm>
            <a:off x="2891125" y="3018225"/>
            <a:ext cx="5447100" cy="0"/>
          </a:xfrm>
          <a:prstGeom prst="straightConnector1">
            <a:avLst/>
          </a:prstGeom>
          <a:noFill/>
          <a:ln cap="flat" cmpd="sng" w="19050">
            <a:solidFill>
              <a:schemeClr val="dk2"/>
            </a:solidFill>
            <a:prstDash val="solid"/>
            <a:round/>
            <a:headEnd len="sm" w="sm" type="none"/>
            <a:tailEnd len="med" w="med" type="triangle"/>
          </a:ln>
        </p:spPr>
      </p:cxnSp>
      <p:cxnSp>
        <p:nvCxnSpPr>
          <p:cNvPr id="195" name="Google Shape;195;p4"/>
          <p:cNvCxnSpPr>
            <a:endCxn id="190" idx="3"/>
          </p:cNvCxnSpPr>
          <p:nvPr/>
        </p:nvCxnSpPr>
        <p:spPr>
          <a:xfrm flipH="1">
            <a:off x="2891125" y="3018200"/>
            <a:ext cx="5447100" cy="893100"/>
          </a:xfrm>
          <a:prstGeom prst="straightConnector1">
            <a:avLst/>
          </a:prstGeom>
          <a:noFill/>
          <a:ln cap="flat" cmpd="sng" w="19050">
            <a:solidFill>
              <a:schemeClr val="dk2"/>
            </a:solidFill>
            <a:prstDash val="solid"/>
            <a:round/>
            <a:headEnd len="sm" w="sm" type="none"/>
            <a:tailEnd len="med" w="med" type="triangle"/>
          </a:ln>
        </p:spPr>
      </p:cxnSp>
      <p:cxnSp>
        <p:nvCxnSpPr>
          <p:cNvPr id="196" name="Google Shape;196;p4"/>
          <p:cNvCxnSpPr>
            <a:stCxn id="190" idx="3"/>
            <a:endCxn id="188" idx="1"/>
          </p:cNvCxnSpPr>
          <p:nvPr/>
        </p:nvCxnSpPr>
        <p:spPr>
          <a:xfrm>
            <a:off x="2891125" y="3911300"/>
            <a:ext cx="5447100" cy="60600"/>
          </a:xfrm>
          <a:prstGeom prst="straightConnector1">
            <a:avLst/>
          </a:prstGeom>
          <a:noFill/>
          <a:ln cap="flat" cmpd="sng" w="19050">
            <a:solidFill>
              <a:schemeClr val="dk2"/>
            </a:solidFill>
            <a:prstDash val="solid"/>
            <a:round/>
            <a:headEnd len="sm" w="sm" type="none"/>
            <a:tailEnd len="med" w="med" type="triangle"/>
          </a:ln>
        </p:spPr>
      </p:cxnSp>
      <p:cxnSp>
        <p:nvCxnSpPr>
          <p:cNvPr id="197" name="Google Shape;197;p4"/>
          <p:cNvCxnSpPr>
            <a:stCxn id="188" idx="1"/>
            <a:endCxn id="191" idx="3"/>
          </p:cNvCxnSpPr>
          <p:nvPr/>
        </p:nvCxnSpPr>
        <p:spPr>
          <a:xfrm flipH="1">
            <a:off x="2891200" y="3971825"/>
            <a:ext cx="5447100" cy="832500"/>
          </a:xfrm>
          <a:prstGeom prst="straightConnector1">
            <a:avLst/>
          </a:prstGeom>
          <a:noFill/>
          <a:ln cap="flat" cmpd="sng" w="19050">
            <a:solidFill>
              <a:schemeClr val="dk2"/>
            </a:solidFill>
            <a:prstDash val="solid"/>
            <a:round/>
            <a:headEnd len="sm" w="sm" type="none"/>
            <a:tailEnd len="med" w="med" type="triangle"/>
          </a:ln>
        </p:spPr>
      </p:cxnSp>
      <p:cxnSp>
        <p:nvCxnSpPr>
          <p:cNvPr id="198" name="Google Shape;198;p4"/>
          <p:cNvCxnSpPr>
            <a:endCxn id="189" idx="1"/>
          </p:cNvCxnSpPr>
          <p:nvPr/>
        </p:nvCxnSpPr>
        <p:spPr>
          <a:xfrm>
            <a:off x="2891200" y="4804400"/>
            <a:ext cx="5447100" cy="0"/>
          </a:xfrm>
          <a:prstGeom prst="straightConnector1">
            <a:avLst/>
          </a:prstGeom>
          <a:noFill/>
          <a:ln cap="flat" cmpd="sng" w="19050">
            <a:solidFill>
              <a:schemeClr val="dk2"/>
            </a:solidFill>
            <a:prstDash val="solid"/>
            <a:round/>
            <a:headEnd len="sm" w="sm" type="none"/>
            <a:tailEnd len="med" w="med" type="triangle"/>
          </a:ln>
        </p:spPr>
      </p:cxnSp>
      <p:cxnSp>
        <p:nvCxnSpPr>
          <p:cNvPr id="199" name="Google Shape;199;p4"/>
          <p:cNvCxnSpPr>
            <a:stCxn id="189" idx="2"/>
            <a:endCxn id="192" idx="0"/>
          </p:cNvCxnSpPr>
          <p:nvPr/>
        </p:nvCxnSpPr>
        <p:spPr>
          <a:xfrm flipH="1">
            <a:off x="5817100" y="5066000"/>
            <a:ext cx="3655800" cy="471900"/>
          </a:xfrm>
          <a:prstGeom prst="straightConnector1">
            <a:avLst/>
          </a:prstGeom>
          <a:noFill/>
          <a:ln cap="flat" cmpd="sng" w="19050">
            <a:solidFill>
              <a:schemeClr val="dk2"/>
            </a:solidFill>
            <a:prstDash val="solid"/>
            <a:round/>
            <a:headEnd len="sm" w="sm" type="none"/>
            <a:tailEnd len="med" w="med" type="triangle"/>
          </a:ln>
        </p:spPr>
      </p:cxnSp>
      <p:sp>
        <p:nvSpPr>
          <p:cNvPr id="200" name="Google Shape;200;p4"/>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21b3a5d9146_0_44"/>
          <p:cNvSpPr txBox="1"/>
          <p:nvPr>
            <p:ph type="title"/>
          </p:nvPr>
        </p:nvSpPr>
        <p:spPr>
          <a:xfrm>
            <a:off x="838200" y="365125"/>
            <a:ext cx="887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solidFill>
                  <a:srgbClr val="000000"/>
                </a:solidFill>
              </a:rPr>
              <a:t>Group Discussion</a:t>
            </a:r>
            <a:endParaRPr/>
          </a:p>
        </p:txBody>
      </p:sp>
      <p:sp>
        <p:nvSpPr>
          <p:cNvPr id="206" name="Google Shape;206;g21b3a5d9146_0_44"/>
          <p:cNvSpPr txBox="1"/>
          <p:nvPr/>
        </p:nvSpPr>
        <p:spPr>
          <a:xfrm>
            <a:off x="504250" y="2201975"/>
            <a:ext cx="10707300" cy="3140100"/>
          </a:xfrm>
          <a:prstGeom prst="rect">
            <a:avLst/>
          </a:prstGeom>
          <a:noFill/>
          <a:ln>
            <a:noFill/>
          </a:ln>
        </p:spPr>
        <p:txBody>
          <a:bodyPr anchorCtr="0" anchor="t" bIns="91425" lIns="91425" spcFirstLastPara="1" rIns="91425" wrap="square" tIns="91425">
            <a:spAutoFit/>
          </a:bodyPr>
          <a:lstStyle/>
          <a:p>
            <a:pPr indent="-381000" lvl="1" marL="914400" marR="0" rtl="0" algn="l">
              <a:lnSpc>
                <a:spcPct val="100000"/>
              </a:lnSpc>
              <a:spcBef>
                <a:spcPts val="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Given the overall goals of the workshop, what outcomes do you hope the trainees will achieve as a result of your workshop?</a:t>
            </a:r>
            <a:endParaRPr b="0" i="0" sz="2400" u="none" cap="none" strike="noStrike">
              <a:solidFill>
                <a:schemeClr val="dk1"/>
              </a:solidFill>
              <a:latin typeface="Calibri"/>
              <a:ea typeface="Calibri"/>
              <a:cs typeface="Calibri"/>
              <a:sym typeface="Calibri"/>
            </a:endParaRPr>
          </a:p>
          <a:p>
            <a:pPr indent="-381000" lvl="1" marL="914400" marR="0" rtl="0" algn="l">
              <a:lnSpc>
                <a:spcPct val="100000"/>
              </a:lnSpc>
              <a:spcBef>
                <a:spcPts val="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What overall approaches do you expect to use to achieve these outcomes?</a:t>
            </a:r>
            <a:endParaRPr b="0" i="0" sz="2400" u="none" cap="none" strike="noStrike">
              <a:solidFill>
                <a:schemeClr val="dk1"/>
              </a:solidFill>
              <a:latin typeface="Calibri"/>
              <a:ea typeface="Calibri"/>
              <a:cs typeface="Calibri"/>
              <a:sym typeface="Calibri"/>
            </a:endParaRPr>
          </a:p>
          <a:p>
            <a:pPr indent="-381000" lvl="1" marL="914400" marR="0" rtl="0" algn="l">
              <a:lnSpc>
                <a:spcPct val="100000"/>
              </a:lnSpc>
              <a:spcBef>
                <a:spcPts val="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How will you evaluate the outcomes?</a:t>
            </a:r>
            <a:endParaRPr b="0" i="0" sz="2400" u="none" cap="none" strike="noStrike">
              <a:solidFill>
                <a:schemeClr val="dk1"/>
              </a:solidFill>
              <a:latin typeface="Calibri"/>
              <a:ea typeface="Calibri"/>
              <a:cs typeface="Calibri"/>
              <a:sym typeface="Calibri"/>
            </a:endParaRPr>
          </a:p>
          <a:p>
            <a:pPr indent="-381000" lvl="1" marL="914400" marR="0" rtl="0" algn="l">
              <a:lnSpc>
                <a:spcPct val="100000"/>
              </a:lnSpc>
              <a:spcBef>
                <a:spcPts val="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Plan the structure of your workshop by dividing the workshop into individual sessions</a:t>
            </a:r>
            <a:endParaRPr b="0" i="0" sz="2400" u="none" cap="none" strike="noStrike">
              <a:solidFill>
                <a:schemeClr val="dk1"/>
              </a:solidFill>
              <a:latin typeface="Calibri"/>
              <a:ea typeface="Calibri"/>
              <a:cs typeface="Calibri"/>
              <a:sym typeface="Calibri"/>
            </a:endParaRPr>
          </a:p>
          <a:p>
            <a:pPr indent="-381000" lvl="1" marL="914400" marR="0" rtl="0" algn="l">
              <a:lnSpc>
                <a:spcPct val="100000"/>
              </a:lnSpc>
              <a:spcBef>
                <a:spcPts val="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Plan ahead for later in today and decide who is responsible for leading planning for each session</a:t>
            </a:r>
            <a:endParaRPr b="0" i="0" sz="2400" u="none" cap="none" strike="noStrike">
              <a:solidFill>
                <a:schemeClr val="dk1"/>
              </a:solidFill>
              <a:latin typeface="Calibri"/>
              <a:ea typeface="Calibri"/>
              <a:cs typeface="Calibri"/>
              <a:sym typeface="Calibri"/>
            </a:endParaRPr>
          </a:p>
        </p:txBody>
      </p:sp>
      <p:sp>
        <p:nvSpPr>
          <p:cNvPr id="207" name="Google Shape;207;g21b3a5d9146_0_44"/>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8"/>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BREAK</a:t>
            </a:r>
            <a:endParaRPr/>
          </a:p>
        </p:txBody>
      </p:sp>
      <p:sp>
        <p:nvSpPr>
          <p:cNvPr id="213" name="Google Shape;213;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0"/>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Session activities</a:t>
            </a:r>
            <a:endParaRPr/>
          </a:p>
        </p:txBody>
      </p:sp>
      <p:sp>
        <p:nvSpPr>
          <p:cNvPr id="219" name="Google Shape;219;p10"/>
          <p:cNvSpPr txBox="1"/>
          <p:nvPr>
            <p:ph idx="1" type="body"/>
          </p:nvPr>
        </p:nvSpPr>
        <p:spPr>
          <a:xfrm>
            <a:off x="838200" y="1825624"/>
            <a:ext cx="7898696" cy="445879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b="1" lang="en-GB">
                <a:solidFill>
                  <a:srgbClr val="000000"/>
                </a:solidFill>
              </a:rPr>
              <a:t>How will the learners learn?</a:t>
            </a:r>
            <a:endParaRPr/>
          </a:p>
          <a:p>
            <a:pPr indent="0" lvl="0" marL="0" rtl="0" algn="l">
              <a:lnSpc>
                <a:spcPct val="90000"/>
              </a:lnSpc>
              <a:spcBef>
                <a:spcPts val="1000"/>
              </a:spcBef>
              <a:spcAft>
                <a:spcPts val="0"/>
              </a:spcAft>
              <a:buSzPts val="1800"/>
              <a:buNone/>
            </a:pPr>
            <a:r>
              <a:t/>
            </a:r>
            <a:endParaRPr>
              <a:solidFill>
                <a:srgbClr val="000000"/>
              </a:solidFill>
            </a:endParaRPr>
          </a:p>
          <a:p>
            <a:pPr indent="-342900" lvl="0" marL="457200" rtl="0" algn="l">
              <a:lnSpc>
                <a:spcPct val="90000"/>
              </a:lnSpc>
              <a:spcBef>
                <a:spcPts val="1000"/>
              </a:spcBef>
              <a:spcAft>
                <a:spcPts val="0"/>
              </a:spcAft>
              <a:buClr>
                <a:schemeClr val="dk1"/>
              </a:buClr>
              <a:buSzPts val="1800"/>
              <a:buChar char="•"/>
            </a:pPr>
            <a:r>
              <a:rPr lang="en-GB">
                <a:solidFill>
                  <a:srgbClr val="000000"/>
                </a:solidFill>
              </a:rPr>
              <a:t>How do you choose your learning activities?</a:t>
            </a:r>
            <a:endParaRPr/>
          </a:p>
          <a:p>
            <a:pPr indent="-342900" lvl="1" marL="914400" rtl="0" algn="l">
              <a:lnSpc>
                <a:spcPct val="90000"/>
              </a:lnSpc>
              <a:spcBef>
                <a:spcPts val="500"/>
              </a:spcBef>
              <a:spcAft>
                <a:spcPts val="0"/>
              </a:spcAft>
              <a:buSzPts val="1800"/>
              <a:buChar char="•"/>
            </a:pPr>
            <a:r>
              <a:rPr lang="en-GB">
                <a:solidFill>
                  <a:srgbClr val="000000"/>
                </a:solidFill>
              </a:rPr>
              <a:t>What influences your choice of learning activities?</a:t>
            </a:r>
            <a:endParaRPr/>
          </a:p>
          <a:p>
            <a:pPr indent="-342900" lvl="0" marL="457200" rtl="0" algn="l">
              <a:lnSpc>
                <a:spcPct val="90000"/>
              </a:lnSpc>
              <a:spcBef>
                <a:spcPts val="1000"/>
              </a:spcBef>
              <a:spcAft>
                <a:spcPts val="0"/>
              </a:spcAft>
              <a:buClr>
                <a:schemeClr val="dk1"/>
              </a:buClr>
              <a:buSzPts val="1800"/>
              <a:buChar char="•"/>
            </a:pPr>
            <a:r>
              <a:rPr lang="en-GB">
                <a:solidFill>
                  <a:srgbClr val="000000"/>
                </a:solidFill>
              </a:rPr>
              <a:t>The QR code takes you to a Padlet that explores some activities identified in previous sessions.</a:t>
            </a:r>
            <a:endParaRPr/>
          </a:p>
          <a:p>
            <a:pPr indent="-342900" lvl="1" marL="914400" rtl="0" algn="l">
              <a:lnSpc>
                <a:spcPct val="90000"/>
              </a:lnSpc>
              <a:spcBef>
                <a:spcPts val="500"/>
              </a:spcBef>
              <a:spcAft>
                <a:spcPts val="0"/>
              </a:spcAft>
              <a:buSzPts val="1800"/>
              <a:buChar char="•"/>
            </a:pPr>
            <a:r>
              <a:rPr lang="en-GB">
                <a:solidFill>
                  <a:srgbClr val="000000"/>
                </a:solidFill>
              </a:rPr>
              <a:t>Feel free to add to this resource.</a:t>
            </a:r>
            <a:endParaRPr/>
          </a:p>
          <a:p>
            <a:pPr indent="-228600" lvl="0" marL="457200" rtl="0" algn="l">
              <a:lnSpc>
                <a:spcPct val="90000"/>
              </a:lnSpc>
              <a:spcBef>
                <a:spcPts val="1000"/>
              </a:spcBef>
              <a:spcAft>
                <a:spcPts val="0"/>
              </a:spcAft>
              <a:buClr>
                <a:schemeClr val="dk1"/>
              </a:buClr>
              <a:buSzPts val="1800"/>
              <a:buNone/>
            </a:pPr>
            <a:r>
              <a:t/>
            </a:r>
            <a:endParaRPr/>
          </a:p>
        </p:txBody>
      </p:sp>
      <p:pic>
        <p:nvPicPr>
          <p:cNvPr id="220" name="Google Shape;220;p10"/>
          <p:cNvPicPr preferRelativeResize="0"/>
          <p:nvPr/>
        </p:nvPicPr>
        <p:blipFill rotWithShape="1">
          <a:blip r:embed="rId3">
            <a:alphaModFix/>
          </a:blip>
          <a:srcRect b="11999" l="30000" r="30044" t="14788"/>
          <a:stretch/>
        </p:blipFill>
        <p:spPr>
          <a:xfrm>
            <a:off x="8736896" y="3557847"/>
            <a:ext cx="2984049" cy="3075710"/>
          </a:xfrm>
          <a:prstGeom prst="rect">
            <a:avLst/>
          </a:prstGeom>
          <a:noFill/>
          <a:ln>
            <a:noFill/>
          </a:ln>
        </p:spPr>
      </p:pic>
      <p:sp>
        <p:nvSpPr>
          <p:cNvPr id="221" name="Google Shape;221;p10"/>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1"/>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Learning checks</a:t>
            </a:r>
            <a:endParaRPr/>
          </a:p>
        </p:txBody>
      </p:sp>
      <p:sp>
        <p:nvSpPr>
          <p:cNvPr id="227" name="Google Shape;227;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GB">
                <a:solidFill>
                  <a:srgbClr val="000000"/>
                </a:solidFill>
              </a:rPr>
              <a:t>How will we know the learners have learnt?</a:t>
            </a:r>
            <a:endParaRPr/>
          </a:p>
          <a:p>
            <a:pPr indent="0" lvl="0" marL="0" rtl="0" algn="l">
              <a:lnSpc>
                <a:spcPct val="90000"/>
              </a:lnSpc>
              <a:spcBef>
                <a:spcPts val="1000"/>
              </a:spcBef>
              <a:spcAft>
                <a:spcPts val="0"/>
              </a:spcAft>
              <a:buSzPts val="1800"/>
              <a:buNone/>
            </a:pPr>
            <a:r>
              <a:t/>
            </a:r>
            <a:endParaRPr>
              <a:solidFill>
                <a:srgbClr val="000000"/>
              </a:solidFill>
            </a:endParaRPr>
          </a:p>
          <a:p>
            <a:pPr indent="0" lvl="0" marL="0" rtl="0" algn="l">
              <a:lnSpc>
                <a:spcPct val="90000"/>
              </a:lnSpc>
              <a:spcBef>
                <a:spcPts val="1000"/>
              </a:spcBef>
              <a:spcAft>
                <a:spcPts val="0"/>
              </a:spcAft>
              <a:buSzPts val="1800"/>
              <a:buNone/>
            </a:pPr>
            <a:r>
              <a:rPr lang="en-GB">
                <a:solidFill>
                  <a:srgbClr val="000000"/>
                </a:solidFill>
              </a:rPr>
              <a:t>How do you know your teaching approach has been effective?</a:t>
            </a:r>
            <a:endParaRPr/>
          </a:p>
        </p:txBody>
      </p:sp>
      <p:sp>
        <p:nvSpPr>
          <p:cNvPr id="228" name="Google Shape;228;p11"/>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2"/>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Learning checks</a:t>
            </a:r>
            <a:endParaRPr/>
          </a:p>
        </p:txBody>
      </p:sp>
      <p:grpSp>
        <p:nvGrpSpPr>
          <p:cNvPr id="234" name="Google Shape;234;p12"/>
          <p:cNvGrpSpPr/>
          <p:nvPr/>
        </p:nvGrpSpPr>
        <p:grpSpPr>
          <a:xfrm>
            <a:off x="203533" y="2030629"/>
            <a:ext cx="11779390" cy="4362737"/>
            <a:chOff x="4028" y="339941"/>
            <a:chExt cx="11779390" cy="4362737"/>
          </a:xfrm>
        </p:grpSpPr>
        <p:sp>
          <p:nvSpPr>
            <p:cNvPr id="235" name="Google Shape;235;p12"/>
            <p:cNvSpPr/>
            <p:nvPr/>
          </p:nvSpPr>
          <p:spPr>
            <a:xfrm>
              <a:off x="4028" y="339941"/>
              <a:ext cx="2181368" cy="1308821"/>
            </a:xfrm>
            <a:prstGeom prst="rect">
              <a:avLst/>
            </a:prstGeom>
            <a:solidFill>
              <a:srgbClr val="3A66B1"/>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12"/>
            <p:cNvSpPr txBox="1"/>
            <p:nvPr/>
          </p:nvSpPr>
          <p:spPr>
            <a:xfrm>
              <a:off x="4028" y="339941"/>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Questioning</a:t>
              </a:r>
              <a:endParaRPr b="0" i="0" sz="1700" u="none" cap="none" strike="noStrike">
                <a:solidFill>
                  <a:schemeClr val="lt1"/>
                </a:solidFill>
                <a:latin typeface="Arial"/>
                <a:ea typeface="Arial"/>
                <a:cs typeface="Arial"/>
                <a:sym typeface="Arial"/>
              </a:endParaRPr>
            </a:p>
          </p:txBody>
        </p:sp>
        <p:sp>
          <p:nvSpPr>
            <p:cNvPr id="237" name="Google Shape;237;p12"/>
            <p:cNvSpPr/>
            <p:nvPr/>
          </p:nvSpPr>
          <p:spPr>
            <a:xfrm>
              <a:off x="2403534" y="339941"/>
              <a:ext cx="2181368" cy="1308821"/>
            </a:xfrm>
            <a:prstGeom prst="rect">
              <a:avLst/>
            </a:prstGeom>
            <a:solidFill>
              <a:srgbClr val="3E6AB8"/>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12"/>
            <p:cNvSpPr txBox="1"/>
            <p:nvPr/>
          </p:nvSpPr>
          <p:spPr>
            <a:xfrm>
              <a:off x="2403534" y="339941"/>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Feedback form </a:t>
              </a:r>
              <a:endParaRPr b="0" i="0" sz="1700" u="none" cap="none" strike="noStrike">
                <a:solidFill>
                  <a:schemeClr val="lt1"/>
                </a:solidFill>
                <a:latin typeface="Arial"/>
                <a:ea typeface="Arial"/>
                <a:cs typeface="Arial"/>
                <a:sym typeface="Arial"/>
              </a:endParaRPr>
            </a:p>
          </p:txBody>
        </p:sp>
        <p:sp>
          <p:nvSpPr>
            <p:cNvPr id="239" name="Google Shape;239;p12"/>
            <p:cNvSpPr/>
            <p:nvPr/>
          </p:nvSpPr>
          <p:spPr>
            <a:xfrm>
              <a:off x="4803039" y="339941"/>
              <a:ext cx="2181368" cy="1308821"/>
            </a:xfrm>
            <a:prstGeom prst="rect">
              <a:avLst/>
            </a:prstGeom>
            <a:solidFill>
              <a:srgbClr val="446FBE"/>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2"/>
            <p:cNvSpPr txBox="1"/>
            <p:nvPr/>
          </p:nvSpPr>
          <p:spPr>
            <a:xfrm>
              <a:off x="4803039" y="339941"/>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Using Mentimeter</a:t>
              </a:r>
              <a:endParaRPr b="0" i="0" sz="1700" u="none" cap="none" strike="noStrike">
                <a:solidFill>
                  <a:schemeClr val="lt1"/>
                </a:solidFill>
                <a:latin typeface="Arial"/>
                <a:ea typeface="Arial"/>
                <a:cs typeface="Arial"/>
                <a:sym typeface="Arial"/>
              </a:endParaRPr>
            </a:p>
          </p:txBody>
        </p:sp>
        <p:sp>
          <p:nvSpPr>
            <p:cNvPr id="241" name="Google Shape;241;p12"/>
            <p:cNvSpPr/>
            <p:nvPr/>
          </p:nvSpPr>
          <p:spPr>
            <a:xfrm>
              <a:off x="7202545" y="339941"/>
              <a:ext cx="2181368" cy="1308821"/>
            </a:xfrm>
            <a:prstGeom prst="rect">
              <a:avLst/>
            </a:prstGeom>
            <a:solidFill>
              <a:srgbClr val="4C74C0"/>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12"/>
            <p:cNvSpPr txBox="1"/>
            <p:nvPr/>
          </p:nvSpPr>
          <p:spPr>
            <a:xfrm>
              <a:off x="7202545" y="339941"/>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Formative assessment and feedback.</a:t>
              </a:r>
              <a:endParaRPr b="0" i="0" sz="1700" u="none" cap="none" strike="noStrike">
                <a:solidFill>
                  <a:schemeClr val="lt1"/>
                </a:solidFill>
                <a:latin typeface="Arial"/>
                <a:ea typeface="Arial"/>
                <a:cs typeface="Arial"/>
                <a:sym typeface="Arial"/>
              </a:endParaRPr>
            </a:p>
          </p:txBody>
        </p:sp>
        <p:sp>
          <p:nvSpPr>
            <p:cNvPr id="243" name="Google Shape;243;p12"/>
            <p:cNvSpPr/>
            <p:nvPr/>
          </p:nvSpPr>
          <p:spPr>
            <a:xfrm>
              <a:off x="9602050" y="339941"/>
              <a:ext cx="2181368" cy="1308821"/>
            </a:xfrm>
            <a:prstGeom prst="rect">
              <a:avLst/>
            </a:prstGeom>
            <a:solidFill>
              <a:srgbClr val="567AC2"/>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12"/>
            <p:cNvSpPr txBox="1"/>
            <p:nvPr/>
          </p:nvSpPr>
          <p:spPr>
            <a:xfrm>
              <a:off x="9602050" y="339941"/>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Use discussion to double check if ILOs are fulfilled</a:t>
              </a:r>
              <a:endParaRPr b="0" i="0" sz="1700" u="none" cap="none" strike="noStrike">
                <a:solidFill>
                  <a:schemeClr val="lt1"/>
                </a:solidFill>
                <a:latin typeface="Arial"/>
                <a:ea typeface="Arial"/>
                <a:cs typeface="Arial"/>
                <a:sym typeface="Arial"/>
              </a:endParaRPr>
            </a:p>
          </p:txBody>
        </p:sp>
        <p:sp>
          <p:nvSpPr>
            <p:cNvPr id="245" name="Google Shape;245;p12"/>
            <p:cNvSpPr/>
            <p:nvPr/>
          </p:nvSpPr>
          <p:spPr>
            <a:xfrm>
              <a:off x="4028" y="1866899"/>
              <a:ext cx="2181368" cy="1308821"/>
            </a:xfrm>
            <a:prstGeom prst="rect">
              <a:avLst/>
            </a:prstGeom>
            <a:solidFill>
              <a:srgbClr val="5F80C4"/>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12"/>
            <p:cNvSpPr txBox="1"/>
            <p:nvPr/>
          </p:nvSpPr>
          <p:spPr>
            <a:xfrm>
              <a:off x="4028" y="1866899"/>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Include quizzes</a:t>
              </a:r>
              <a:endParaRPr b="0" i="0" sz="1700" u="none" cap="none" strike="noStrike">
                <a:solidFill>
                  <a:schemeClr val="lt1"/>
                </a:solidFill>
                <a:latin typeface="Arial"/>
                <a:ea typeface="Arial"/>
                <a:cs typeface="Arial"/>
                <a:sym typeface="Arial"/>
              </a:endParaRPr>
            </a:p>
          </p:txBody>
        </p:sp>
        <p:sp>
          <p:nvSpPr>
            <p:cNvPr id="247" name="Google Shape;247;p12"/>
            <p:cNvSpPr/>
            <p:nvPr/>
          </p:nvSpPr>
          <p:spPr>
            <a:xfrm>
              <a:off x="2403534" y="1866899"/>
              <a:ext cx="2181368" cy="1308821"/>
            </a:xfrm>
            <a:prstGeom prst="rect">
              <a:avLst/>
            </a:prstGeom>
            <a:solidFill>
              <a:srgbClr val="6786C7"/>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12"/>
            <p:cNvSpPr txBox="1"/>
            <p:nvPr/>
          </p:nvSpPr>
          <p:spPr>
            <a:xfrm>
              <a:off x="2403534" y="1866899"/>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Polls</a:t>
              </a:r>
              <a:endParaRPr b="0" i="0" sz="1700" u="none" cap="none" strike="noStrike">
                <a:solidFill>
                  <a:schemeClr val="lt1"/>
                </a:solidFill>
                <a:latin typeface="Arial"/>
                <a:ea typeface="Arial"/>
                <a:cs typeface="Arial"/>
                <a:sym typeface="Arial"/>
              </a:endParaRPr>
            </a:p>
          </p:txBody>
        </p:sp>
        <p:sp>
          <p:nvSpPr>
            <p:cNvPr id="249" name="Google Shape;249;p12"/>
            <p:cNvSpPr/>
            <p:nvPr/>
          </p:nvSpPr>
          <p:spPr>
            <a:xfrm>
              <a:off x="4803039" y="1866899"/>
              <a:ext cx="2181368" cy="1308821"/>
            </a:xfrm>
            <a:prstGeom prst="rect">
              <a:avLst/>
            </a:prstGeom>
            <a:solidFill>
              <a:srgbClr val="708CCA"/>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12"/>
            <p:cNvSpPr txBox="1"/>
            <p:nvPr/>
          </p:nvSpPr>
          <p:spPr>
            <a:xfrm>
              <a:off x="4803039" y="1866899"/>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Put forward an example and see how the concepts from the session are applied</a:t>
              </a:r>
              <a:endParaRPr b="0" i="0" sz="1700" u="none" cap="none" strike="noStrike">
                <a:solidFill>
                  <a:schemeClr val="lt1"/>
                </a:solidFill>
                <a:latin typeface="Arial"/>
                <a:ea typeface="Arial"/>
                <a:cs typeface="Arial"/>
                <a:sym typeface="Arial"/>
              </a:endParaRPr>
            </a:p>
          </p:txBody>
        </p:sp>
        <p:sp>
          <p:nvSpPr>
            <p:cNvPr id="251" name="Google Shape;251;p12"/>
            <p:cNvSpPr/>
            <p:nvPr/>
          </p:nvSpPr>
          <p:spPr>
            <a:xfrm>
              <a:off x="7202545" y="1866899"/>
              <a:ext cx="2181368" cy="1308821"/>
            </a:xfrm>
            <a:prstGeom prst="rect">
              <a:avLst/>
            </a:prstGeom>
            <a:solidFill>
              <a:srgbClr val="7992CD"/>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12"/>
            <p:cNvSpPr txBox="1"/>
            <p:nvPr/>
          </p:nvSpPr>
          <p:spPr>
            <a:xfrm>
              <a:off x="7202545" y="1866899"/>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Demonstrating what they have learnt in practical session following theory</a:t>
              </a:r>
              <a:endParaRPr b="0" i="0" sz="1700" u="none" cap="none" strike="noStrike">
                <a:solidFill>
                  <a:schemeClr val="lt1"/>
                </a:solidFill>
                <a:latin typeface="Arial"/>
                <a:ea typeface="Arial"/>
                <a:cs typeface="Arial"/>
                <a:sym typeface="Arial"/>
              </a:endParaRPr>
            </a:p>
          </p:txBody>
        </p:sp>
        <p:sp>
          <p:nvSpPr>
            <p:cNvPr id="253" name="Google Shape;253;p12"/>
            <p:cNvSpPr/>
            <p:nvPr/>
          </p:nvSpPr>
          <p:spPr>
            <a:xfrm>
              <a:off x="9602050" y="1866899"/>
              <a:ext cx="2181368" cy="1308821"/>
            </a:xfrm>
            <a:prstGeom prst="rect">
              <a:avLst/>
            </a:prstGeom>
            <a:solidFill>
              <a:srgbClr val="8298CF"/>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12"/>
            <p:cNvSpPr txBox="1"/>
            <p:nvPr/>
          </p:nvSpPr>
          <p:spPr>
            <a:xfrm>
              <a:off x="9602050" y="1866899"/>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Sometimes they telegraph it with their faces</a:t>
              </a:r>
              <a:endParaRPr b="0" i="0" sz="1700" u="none" cap="none" strike="noStrike">
                <a:solidFill>
                  <a:schemeClr val="lt1"/>
                </a:solidFill>
                <a:latin typeface="Arial"/>
                <a:ea typeface="Arial"/>
                <a:cs typeface="Arial"/>
                <a:sym typeface="Arial"/>
              </a:endParaRPr>
            </a:p>
          </p:txBody>
        </p:sp>
        <p:sp>
          <p:nvSpPr>
            <p:cNvPr id="255" name="Google Shape;255;p12"/>
            <p:cNvSpPr/>
            <p:nvPr/>
          </p:nvSpPr>
          <p:spPr>
            <a:xfrm>
              <a:off x="2403534" y="3393857"/>
              <a:ext cx="2181368" cy="1308821"/>
            </a:xfrm>
            <a:prstGeom prst="rect">
              <a:avLst/>
            </a:prstGeom>
            <a:solidFill>
              <a:srgbClr val="8B9ED1"/>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12"/>
            <p:cNvSpPr txBox="1"/>
            <p:nvPr/>
          </p:nvSpPr>
          <p:spPr>
            <a:xfrm>
              <a:off x="2403534" y="3393857"/>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Describe the next step in a calculation or procedure</a:t>
              </a:r>
              <a:endParaRPr b="0" i="0" sz="1700" u="none" cap="none" strike="noStrike">
                <a:solidFill>
                  <a:schemeClr val="lt1"/>
                </a:solidFill>
                <a:latin typeface="Arial"/>
                <a:ea typeface="Arial"/>
                <a:cs typeface="Arial"/>
                <a:sym typeface="Arial"/>
              </a:endParaRPr>
            </a:p>
          </p:txBody>
        </p:sp>
        <p:sp>
          <p:nvSpPr>
            <p:cNvPr id="257" name="Google Shape;257;p12"/>
            <p:cNvSpPr/>
            <p:nvPr/>
          </p:nvSpPr>
          <p:spPr>
            <a:xfrm>
              <a:off x="4803039" y="3393857"/>
              <a:ext cx="2181368" cy="1308821"/>
            </a:xfrm>
            <a:prstGeom prst="rect">
              <a:avLst/>
            </a:prstGeom>
            <a:solidFill>
              <a:srgbClr val="93A5D5"/>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12"/>
            <p:cNvSpPr txBox="1"/>
            <p:nvPr/>
          </p:nvSpPr>
          <p:spPr>
            <a:xfrm>
              <a:off x="4803039" y="3393857"/>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Ask them to work on example questions.</a:t>
              </a:r>
              <a:endParaRPr b="0" i="0" sz="1700" u="none" cap="none" strike="noStrike">
                <a:solidFill>
                  <a:schemeClr val="lt1"/>
                </a:solidFill>
                <a:latin typeface="Arial"/>
                <a:ea typeface="Arial"/>
                <a:cs typeface="Arial"/>
                <a:sym typeface="Arial"/>
              </a:endParaRPr>
            </a:p>
          </p:txBody>
        </p:sp>
        <p:sp>
          <p:nvSpPr>
            <p:cNvPr id="259" name="Google Shape;259;p12"/>
            <p:cNvSpPr/>
            <p:nvPr/>
          </p:nvSpPr>
          <p:spPr>
            <a:xfrm>
              <a:off x="7202545" y="3393857"/>
              <a:ext cx="2181368" cy="1308821"/>
            </a:xfrm>
            <a:prstGeom prst="rect">
              <a:avLst/>
            </a:prstGeom>
            <a:solidFill>
              <a:srgbClr val="9BABD7"/>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12"/>
            <p:cNvSpPr txBox="1"/>
            <p:nvPr/>
          </p:nvSpPr>
          <p:spPr>
            <a:xfrm>
              <a:off x="7202545" y="3393857"/>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Taking short breaks in a session to ask if something makes sense, or are there any questions</a:t>
              </a:r>
              <a:endParaRPr b="0" i="0" sz="1700" u="none" cap="none" strike="noStrike">
                <a:solidFill>
                  <a:schemeClr val="lt1"/>
                </a:solidFill>
                <a:latin typeface="Arial"/>
                <a:ea typeface="Arial"/>
                <a:cs typeface="Arial"/>
                <a:sym typeface="Arial"/>
              </a:endParaRPr>
            </a:p>
          </p:txBody>
        </p:sp>
      </p:grpSp>
      <p:sp>
        <p:nvSpPr>
          <p:cNvPr id="261" name="Google Shape;261;p12"/>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2"/>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Welcome </a:t>
            </a:r>
            <a:endParaRPr/>
          </a:p>
        </p:txBody>
      </p:sp>
      <p:sp>
        <p:nvSpPr>
          <p:cNvPr id="88" name="Google Shape;88;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rPr lang="en-GB"/>
              <a:t>Introductions</a:t>
            </a:r>
            <a:endParaRPr/>
          </a:p>
          <a:p>
            <a:pPr indent="-228600" lvl="0" marL="457200" rtl="0" algn="l">
              <a:lnSpc>
                <a:spcPct val="90000"/>
              </a:lnSpc>
              <a:spcBef>
                <a:spcPts val="1000"/>
              </a:spcBef>
              <a:spcAft>
                <a:spcPts val="0"/>
              </a:spcAft>
              <a:buClr>
                <a:schemeClr val="dk1"/>
              </a:buClr>
              <a:buSzPts val="1800"/>
              <a:buNone/>
            </a:pPr>
            <a:r>
              <a:t/>
            </a:r>
            <a:endParaRPr/>
          </a:p>
          <a:p>
            <a:pPr indent="-228600" lvl="0" marL="457200" rtl="0" algn="l">
              <a:lnSpc>
                <a:spcPct val="90000"/>
              </a:lnSpc>
              <a:spcBef>
                <a:spcPts val="1000"/>
              </a:spcBef>
              <a:spcAft>
                <a:spcPts val="0"/>
              </a:spcAft>
              <a:buClr>
                <a:schemeClr val="dk1"/>
              </a:buClr>
              <a:buSzPts val="1800"/>
              <a:buNone/>
            </a:pPr>
            <a:r>
              <a:rPr lang="en-GB"/>
              <a:t>Motivation for the day (us &amp; you)</a:t>
            </a:r>
            <a:endParaRPr/>
          </a:p>
          <a:p>
            <a:pPr indent="-228600" lvl="0" marL="457200" rtl="0" algn="l">
              <a:lnSpc>
                <a:spcPct val="90000"/>
              </a:lnSpc>
              <a:spcBef>
                <a:spcPts val="1000"/>
              </a:spcBef>
              <a:spcAft>
                <a:spcPts val="0"/>
              </a:spcAft>
              <a:buClr>
                <a:schemeClr val="dk1"/>
              </a:buClr>
              <a:buSzPts val="1800"/>
              <a:buNone/>
            </a:pPr>
            <a:r>
              <a:rPr lang="en-GB"/>
              <a:t> </a:t>
            </a:r>
            <a:endParaRPr/>
          </a:p>
          <a:p>
            <a:pPr indent="-228600" lvl="0" marL="457200" rtl="0" algn="l">
              <a:lnSpc>
                <a:spcPct val="90000"/>
              </a:lnSpc>
              <a:spcBef>
                <a:spcPts val="1000"/>
              </a:spcBef>
              <a:spcAft>
                <a:spcPts val="0"/>
              </a:spcAft>
              <a:buClr>
                <a:schemeClr val="dk1"/>
              </a:buClr>
              <a:buSzPts val="1800"/>
              <a:buNone/>
            </a:pPr>
            <a:r>
              <a:rPr lang="en-GB"/>
              <a:t>Housekeeping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3"/>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Practice planning an individual session </a:t>
            </a:r>
            <a:endParaRPr/>
          </a:p>
        </p:txBody>
      </p:sp>
      <p:sp>
        <p:nvSpPr>
          <p:cNvPr id="267" name="Google Shape;26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en-GB" u="sng"/>
              <a:t>Individually</a:t>
            </a:r>
            <a:r>
              <a:rPr lang="en-GB"/>
              <a:t>, plan a session in your workshop, including intended outcomes, learning resources, a range of activities, and progress checks</a:t>
            </a:r>
            <a:endParaRPr>
              <a:latin typeface="Arial"/>
              <a:ea typeface="Arial"/>
              <a:cs typeface="Arial"/>
              <a:sym typeface="Arial"/>
            </a:endParaRPr>
          </a:p>
          <a:p>
            <a:pPr indent="-393700" lvl="1" marL="742950" rtl="0" algn="l">
              <a:lnSpc>
                <a:spcPct val="100000"/>
              </a:lnSpc>
              <a:spcBef>
                <a:spcPts val="0"/>
              </a:spcBef>
              <a:spcAft>
                <a:spcPts val="0"/>
              </a:spcAft>
              <a:buSzPts val="2800"/>
              <a:buChar char="•"/>
            </a:pPr>
            <a:r>
              <a:rPr lang="en-GB" sz="2800"/>
              <a:t>We are available throughout this stage to help you.</a:t>
            </a:r>
            <a:endParaRPr sz="2800"/>
          </a:p>
          <a:p>
            <a:pPr indent="0" lvl="0" marL="914400" rtl="0" algn="l">
              <a:lnSpc>
                <a:spcPct val="100000"/>
              </a:lnSpc>
              <a:spcBef>
                <a:spcPts val="0"/>
              </a:spcBef>
              <a:spcAft>
                <a:spcPts val="0"/>
              </a:spcAft>
              <a:buSzPts val="1800"/>
              <a:buNone/>
            </a:pPr>
            <a:r>
              <a:t/>
            </a:r>
            <a:endParaRPr sz="2800"/>
          </a:p>
          <a:p>
            <a:pPr indent="0" lvl="0" marL="0" rtl="0" algn="l">
              <a:lnSpc>
                <a:spcPct val="100000"/>
              </a:lnSpc>
              <a:spcBef>
                <a:spcPts val="0"/>
              </a:spcBef>
              <a:spcAft>
                <a:spcPts val="0"/>
              </a:spcAft>
              <a:buSzPts val="1800"/>
              <a:buNone/>
            </a:pPr>
            <a:r>
              <a:rPr lang="en-GB" u="sng"/>
              <a:t>In groups</a:t>
            </a:r>
            <a:r>
              <a:rPr lang="en-GB"/>
              <a:t>, reflect on each others sessions and note your conclusions</a:t>
            </a:r>
            <a:endParaRPr/>
          </a:p>
        </p:txBody>
      </p:sp>
      <p:sp>
        <p:nvSpPr>
          <p:cNvPr id="268" name="Google Shape;268;p13"/>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4"/>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LUNCH</a:t>
            </a:r>
            <a:endParaRPr/>
          </a:p>
        </p:txBody>
      </p:sp>
      <p:sp>
        <p:nvSpPr>
          <p:cNvPr id="274" name="Google Shape;274;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5"/>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45454"/>
              <a:buNone/>
            </a:pPr>
            <a:r>
              <a:rPr b="1" i="0" lang="en-GB" sz="4400" u="none" strike="noStrike">
                <a:solidFill>
                  <a:srgbClr val="000000"/>
                </a:solidFill>
                <a:latin typeface="Calibri"/>
                <a:ea typeface="Calibri"/>
                <a:cs typeface="Calibri"/>
                <a:sym typeface="Calibri"/>
              </a:rPr>
              <a:t>Helping trainees adopt open research practices after the workshop </a:t>
            </a:r>
            <a:endParaRPr/>
          </a:p>
        </p:txBody>
      </p:sp>
      <p:sp>
        <p:nvSpPr>
          <p:cNvPr id="280" name="Google Shape;280;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en-GB" u="sng"/>
              <a:t>In groups</a:t>
            </a:r>
            <a:r>
              <a:rPr lang="en-GB"/>
              <a:t>: reflect on what barriers their trainees may encounter in adopting the specific open research practices covered by their workshop, and agree how to plan it to help the trainees address those barriers</a:t>
            </a:r>
            <a:endParaRPr>
              <a:latin typeface="Arial"/>
              <a:ea typeface="Arial"/>
              <a:cs typeface="Arial"/>
              <a:sym typeface="Arial"/>
            </a:endParaRPr>
          </a:p>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6"/>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Ten simple rules for implementing open science after training</a:t>
            </a:r>
            <a:endParaRPr/>
          </a:p>
        </p:txBody>
      </p:sp>
      <p:sp>
        <p:nvSpPr>
          <p:cNvPr id="286" name="Google Shape;286;p16"/>
          <p:cNvSpPr txBox="1"/>
          <p:nvPr>
            <p:ph idx="1" type="body"/>
          </p:nvPr>
        </p:nvSpPr>
        <p:spPr>
          <a:xfrm>
            <a:off x="838200" y="1825624"/>
            <a:ext cx="10948516" cy="5032375"/>
          </a:xfrm>
          <a:prstGeom prst="rect">
            <a:avLst/>
          </a:prstGeom>
          <a:noFill/>
          <a:ln>
            <a:noFill/>
          </a:ln>
        </p:spPr>
        <p:txBody>
          <a:bodyPr anchorCtr="0" anchor="t" bIns="45700" lIns="91425" spcFirstLastPara="1" rIns="91425" wrap="square" tIns="45700">
            <a:normAutofit fontScale="92500" lnSpcReduction="20000"/>
          </a:bodyPr>
          <a:lstStyle/>
          <a:p>
            <a:pPr indent="-514350" lvl="0" marL="628650" rtl="0" algn="l">
              <a:lnSpc>
                <a:spcPct val="90000"/>
              </a:lnSpc>
              <a:spcBef>
                <a:spcPts val="1000"/>
              </a:spcBef>
              <a:spcAft>
                <a:spcPts val="0"/>
              </a:spcAft>
              <a:buSzPct val="69498"/>
              <a:buFont typeface="Arial"/>
              <a:buAutoNum type="arabicPeriod"/>
            </a:pPr>
            <a:r>
              <a:rPr lang="en-GB"/>
              <a:t>Join a community to access expertise and support</a:t>
            </a:r>
            <a:endParaRPr/>
          </a:p>
          <a:p>
            <a:pPr indent="-514350" lvl="0" marL="628650" rtl="0" algn="l">
              <a:lnSpc>
                <a:spcPct val="90000"/>
              </a:lnSpc>
              <a:spcBef>
                <a:spcPts val="1000"/>
              </a:spcBef>
              <a:spcAft>
                <a:spcPts val="0"/>
              </a:spcAft>
              <a:buSzPct val="69498"/>
              <a:buFont typeface="Arial"/>
              <a:buAutoNum type="arabicPeriod"/>
            </a:pPr>
            <a:r>
              <a:rPr lang="en-GB"/>
              <a:t>Make a shortlist of practices that you might want to implement in your current project</a:t>
            </a:r>
            <a:endParaRPr/>
          </a:p>
          <a:p>
            <a:pPr indent="-514350" lvl="0" marL="628650" rtl="0" algn="l">
              <a:lnSpc>
                <a:spcPct val="90000"/>
              </a:lnSpc>
              <a:spcBef>
                <a:spcPts val="1000"/>
              </a:spcBef>
              <a:spcAft>
                <a:spcPts val="0"/>
              </a:spcAft>
              <a:buSzPct val="69498"/>
              <a:buFont typeface="Arial"/>
              <a:buAutoNum type="arabicPeriod"/>
            </a:pPr>
            <a:r>
              <a:rPr lang="en-GB"/>
              <a:t>Talk to your research team about changing practices</a:t>
            </a:r>
            <a:endParaRPr/>
          </a:p>
          <a:p>
            <a:pPr indent="-514350" lvl="0" marL="628650" rtl="0" algn="l">
              <a:lnSpc>
                <a:spcPct val="90000"/>
              </a:lnSpc>
              <a:spcBef>
                <a:spcPts val="1000"/>
              </a:spcBef>
              <a:spcAft>
                <a:spcPts val="0"/>
              </a:spcAft>
              <a:buSzPct val="69498"/>
              <a:buFont typeface="Arial"/>
              <a:buAutoNum type="arabicPeriod"/>
            </a:pPr>
            <a:r>
              <a:rPr lang="en-GB"/>
              <a:t>Prepare for resistance and address it constructively.</a:t>
            </a:r>
            <a:endParaRPr/>
          </a:p>
          <a:p>
            <a:pPr indent="-514350" lvl="0" marL="628650" rtl="0" algn="l">
              <a:lnSpc>
                <a:spcPct val="90000"/>
              </a:lnSpc>
              <a:spcBef>
                <a:spcPts val="1000"/>
              </a:spcBef>
              <a:spcAft>
                <a:spcPts val="0"/>
              </a:spcAft>
              <a:buSzPct val="69498"/>
              <a:buFont typeface="Arial"/>
              <a:buAutoNum type="arabicPeriod"/>
            </a:pPr>
            <a:r>
              <a:rPr lang="en-GB"/>
              <a:t>Decide what to implement and set up an implementation plan</a:t>
            </a:r>
            <a:endParaRPr/>
          </a:p>
          <a:p>
            <a:pPr indent="-514350" lvl="0" marL="628650" rtl="0" algn="l">
              <a:lnSpc>
                <a:spcPct val="90000"/>
              </a:lnSpc>
              <a:spcBef>
                <a:spcPts val="1000"/>
              </a:spcBef>
              <a:spcAft>
                <a:spcPts val="0"/>
              </a:spcAft>
              <a:buSzPct val="69498"/>
              <a:buFont typeface="Arial"/>
              <a:buAutoNum type="arabicPeriod"/>
            </a:pPr>
            <a:r>
              <a:rPr lang="en-GB"/>
              <a:t>Be patient and ready to compromise. Research improvement is a marathon, not a sprint.</a:t>
            </a:r>
            <a:endParaRPr/>
          </a:p>
          <a:p>
            <a:pPr indent="-514350" lvl="0" marL="628650" rtl="0" algn="l">
              <a:lnSpc>
                <a:spcPct val="90000"/>
              </a:lnSpc>
              <a:spcBef>
                <a:spcPts val="1000"/>
              </a:spcBef>
              <a:spcAft>
                <a:spcPts val="0"/>
              </a:spcAft>
              <a:buSzPct val="69498"/>
              <a:buFont typeface="Arial"/>
              <a:buAutoNum type="arabicPeriod"/>
            </a:pPr>
            <a:r>
              <a:rPr lang="en-GB"/>
              <a:t>Plan to make changes sustainable.</a:t>
            </a:r>
            <a:endParaRPr/>
          </a:p>
          <a:p>
            <a:pPr indent="-514350" lvl="0" marL="628650" rtl="0" algn="l">
              <a:lnSpc>
                <a:spcPct val="90000"/>
              </a:lnSpc>
              <a:spcBef>
                <a:spcPts val="1000"/>
              </a:spcBef>
              <a:spcAft>
                <a:spcPts val="0"/>
              </a:spcAft>
              <a:buSzPct val="69498"/>
              <a:buFont typeface="Arial"/>
              <a:buAutoNum type="arabicPeriod"/>
            </a:pPr>
            <a:r>
              <a:rPr lang="en-GB"/>
              <a:t>Develop your own skills and get recognition for changing practices</a:t>
            </a:r>
            <a:endParaRPr/>
          </a:p>
          <a:p>
            <a:pPr indent="-514350" lvl="0" marL="628650" rtl="0" algn="l">
              <a:lnSpc>
                <a:spcPct val="90000"/>
              </a:lnSpc>
              <a:spcBef>
                <a:spcPts val="1000"/>
              </a:spcBef>
              <a:spcAft>
                <a:spcPts val="0"/>
              </a:spcAft>
              <a:buSzPct val="69498"/>
              <a:buFont typeface="Arial"/>
              <a:buAutoNum type="arabicPeriod"/>
            </a:pPr>
            <a:r>
              <a:rPr lang="en-GB"/>
              <a:t>Look after yourself</a:t>
            </a:r>
            <a:endParaRPr/>
          </a:p>
          <a:p>
            <a:pPr indent="-514350" lvl="0" marL="628650" rtl="0" algn="l">
              <a:lnSpc>
                <a:spcPct val="90000"/>
              </a:lnSpc>
              <a:spcBef>
                <a:spcPts val="1000"/>
              </a:spcBef>
              <a:spcAft>
                <a:spcPts val="0"/>
              </a:spcAft>
              <a:buSzPct val="69498"/>
              <a:buFont typeface="Arial"/>
              <a:buAutoNum type="arabicPeriod"/>
            </a:pPr>
            <a:r>
              <a:rPr lang="en-GB"/>
              <a:t>Find future employers who value your skills and interests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7"/>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Delivering the workshop</a:t>
            </a:r>
            <a:endParaRPr/>
          </a:p>
        </p:txBody>
      </p:sp>
      <p:sp>
        <p:nvSpPr>
          <p:cNvPr id="292" name="Google Shape;292;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en-GB" sz="3400" u="sng"/>
              <a:t>Individually</a:t>
            </a:r>
            <a:r>
              <a:rPr lang="en-GB" sz="3400"/>
              <a:t>, identify one aspect of your session that you’re not looking forward to delivering, and plan a rough way of approaching it</a:t>
            </a:r>
            <a:endParaRPr sz="3400">
              <a:latin typeface="Arial"/>
              <a:ea typeface="Arial"/>
              <a:cs typeface="Arial"/>
              <a:sym typeface="Arial"/>
            </a:endParaRPr>
          </a:p>
          <a:p>
            <a:pPr indent="0" lvl="0" marL="0" rtl="0" algn="l">
              <a:lnSpc>
                <a:spcPct val="100000"/>
              </a:lnSpc>
              <a:spcBef>
                <a:spcPts val="0"/>
              </a:spcBef>
              <a:spcAft>
                <a:spcPts val="0"/>
              </a:spcAft>
              <a:buSzPts val="1800"/>
              <a:buNone/>
            </a:pPr>
            <a:r>
              <a:t/>
            </a:r>
            <a:endParaRPr sz="3400" u="sng"/>
          </a:p>
          <a:p>
            <a:pPr indent="0" lvl="0" marL="0" rtl="0" algn="l">
              <a:lnSpc>
                <a:spcPct val="100000"/>
              </a:lnSpc>
              <a:spcBef>
                <a:spcPts val="0"/>
              </a:spcBef>
              <a:spcAft>
                <a:spcPts val="0"/>
              </a:spcAft>
              <a:buSzPts val="1800"/>
              <a:buNone/>
            </a:pPr>
            <a:r>
              <a:rPr lang="en-GB" sz="3400" u="sng"/>
              <a:t>In groups</a:t>
            </a:r>
            <a:r>
              <a:rPr lang="en-GB" sz="3400"/>
              <a:t>, practice delivering it; take turns in the role of trainer, learner, observer/feedback</a:t>
            </a:r>
            <a:endParaRPr sz="5100"/>
          </a:p>
        </p:txBody>
      </p:sp>
      <p:sp>
        <p:nvSpPr>
          <p:cNvPr id="293" name="Google Shape;293;p17"/>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8"/>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What makes a good facilitator?</a:t>
            </a:r>
            <a:endParaRPr/>
          </a:p>
        </p:txBody>
      </p:sp>
      <p:sp>
        <p:nvSpPr>
          <p:cNvPr id="299" name="Google Shape;299;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en-GB"/>
              <a:t>You can use the QR code to add your responses to this question</a:t>
            </a:r>
            <a:endParaRPr/>
          </a:p>
        </p:txBody>
      </p:sp>
      <p:pic>
        <p:nvPicPr>
          <p:cNvPr id="300" name="Google Shape;300;p18"/>
          <p:cNvPicPr preferRelativeResize="0"/>
          <p:nvPr/>
        </p:nvPicPr>
        <p:blipFill rotWithShape="1">
          <a:blip r:embed="rId3">
            <a:alphaModFix/>
          </a:blip>
          <a:srcRect b="23393" l="36409" r="36045" t="28605"/>
          <a:stretch/>
        </p:blipFill>
        <p:spPr>
          <a:xfrm>
            <a:off x="8329353" y="3201035"/>
            <a:ext cx="3358342" cy="3291840"/>
          </a:xfrm>
          <a:prstGeom prst="rect">
            <a:avLst/>
          </a:prstGeom>
          <a:noFill/>
          <a:ln>
            <a:noFill/>
          </a:ln>
        </p:spPr>
      </p:pic>
      <p:sp>
        <p:nvSpPr>
          <p:cNvPr id="301" name="Google Shape;301;p18"/>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9"/>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Delivering the workshop</a:t>
            </a:r>
            <a:endParaRPr/>
          </a:p>
        </p:txBody>
      </p:sp>
      <p:sp>
        <p:nvSpPr>
          <p:cNvPr id="307" name="Google Shape;307;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en-GB"/>
              <a:t>Considerations</a:t>
            </a:r>
            <a:endParaRPr/>
          </a:p>
          <a:p>
            <a:pPr indent="-342900" lvl="0" marL="457200" rtl="0" algn="l">
              <a:lnSpc>
                <a:spcPct val="90000"/>
              </a:lnSpc>
              <a:spcBef>
                <a:spcPts val="1000"/>
              </a:spcBef>
              <a:spcAft>
                <a:spcPts val="0"/>
              </a:spcAft>
              <a:buClr>
                <a:schemeClr val="dk1"/>
              </a:buClr>
              <a:buSzPts val="1800"/>
              <a:buChar char="•"/>
            </a:pPr>
            <a:r>
              <a:rPr lang="en-GB"/>
              <a:t>Your teaching style/approach</a:t>
            </a:r>
            <a:endParaRPr/>
          </a:p>
          <a:p>
            <a:pPr indent="-342900" lvl="0" marL="457200" rtl="0" algn="l">
              <a:lnSpc>
                <a:spcPct val="90000"/>
              </a:lnSpc>
              <a:spcBef>
                <a:spcPts val="1000"/>
              </a:spcBef>
              <a:spcAft>
                <a:spcPts val="0"/>
              </a:spcAft>
              <a:buClr>
                <a:schemeClr val="dk1"/>
              </a:buClr>
              <a:buSzPts val="1800"/>
              <a:buChar char="•"/>
            </a:pPr>
            <a:r>
              <a:rPr lang="en-GB"/>
              <a:t>Level of learning</a:t>
            </a:r>
            <a:endParaRPr/>
          </a:p>
          <a:p>
            <a:pPr indent="-342900" lvl="0" marL="457200" rtl="0" algn="l">
              <a:lnSpc>
                <a:spcPct val="90000"/>
              </a:lnSpc>
              <a:spcBef>
                <a:spcPts val="1000"/>
              </a:spcBef>
              <a:spcAft>
                <a:spcPts val="0"/>
              </a:spcAft>
              <a:buClr>
                <a:schemeClr val="dk1"/>
              </a:buClr>
              <a:buSzPts val="1800"/>
              <a:buChar char="•"/>
            </a:pPr>
            <a:r>
              <a:rPr lang="en-GB"/>
              <a:t>Balance</a:t>
            </a:r>
            <a:endParaRPr/>
          </a:p>
          <a:p>
            <a:pPr indent="-342900" lvl="0" marL="457200" rtl="0" algn="l">
              <a:lnSpc>
                <a:spcPct val="90000"/>
              </a:lnSpc>
              <a:spcBef>
                <a:spcPts val="1000"/>
              </a:spcBef>
              <a:spcAft>
                <a:spcPts val="0"/>
              </a:spcAft>
              <a:buClr>
                <a:schemeClr val="dk1"/>
              </a:buClr>
              <a:buSzPts val="1800"/>
              <a:buChar char="•"/>
            </a:pPr>
            <a:r>
              <a:rPr lang="en-GB"/>
              <a:t>Accessibility/inclusivity</a:t>
            </a:r>
            <a:endParaRPr/>
          </a:p>
          <a:p>
            <a:pPr indent="-342900" lvl="0" marL="457200" rtl="0" algn="l">
              <a:lnSpc>
                <a:spcPct val="90000"/>
              </a:lnSpc>
              <a:spcBef>
                <a:spcPts val="1000"/>
              </a:spcBef>
              <a:spcAft>
                <a:spcPts val="0"/>
              </a:spcAft>
              <a:buClr>
                <a:schemeClr val="dk1"/>
              </a:buClr>
              <a:buSzPts val="1800"/>
              <a:buChar char="•"/>
            </a:pPr>
            <a:r>
              <a:rPr lang="en-GB"/>
              <a:t>Tools</a:t>
            </a:r>
            <a:endParaRPr/>
          </a:p>
          <a:p>
            <a:pPr indent="-228600" lvl="0" marL="457200" rtl="0" algn="l">
              <a:lnSpc>
                <a:spcPct val="90000"/>
              </a:lnSpc>
              <a:spcBef>
                <a:spcPts val="1000"/>
              </a:spcBef>
              <a:spcAft>
                <a:spcPts val="0"/>
              </a:spcAft>
              <a:buClr>
                <a:schemeClr val="dk1"/>
              </a:buClr>
              <a:buSzPts val="1800"/>
              <a:buNone/>
            </a:pPr>
            <a:r>
              <a:t/>
            </a:r>
            <a:endParaRPr/>
          </a:p>
        </p:txBody>
      </p:sp>
      <p:sp>
        <p:nvSpPr>
          <p:cNvPr id="308" name="Google Shape;308;p19"/>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0"/>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BREAK</a:t>
            </a:r>
            <a:endParaRPr/>
          </a:p>
        </p:txBody>
      </p:sp>
      <p:sp>
        <p:nvSpPr>
          <p:cNvPr id="314" name="Google Shape;314;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1"/>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Workshop planning session</a:t>
            </a:r>
            <a:endParaRPr/>
          </a:p>
        </p:txBody>
      </p:sp>
      <p:sp>
        <p:nvSpPr>
          <p:cNvPr id="320" name="Google Shape;320;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en-GB" sz="2800" u="sng"/>
              <a:t>In groups</a:t>
            </a:r>
            <a:r>
              <a:rPr lang="en-GB" sz="2800"/>
              <a:t>, confirm workshop sessions each member will lead on designing, write for 15 mins, review each others’ draft for 5 mins, feedback, repeat.</a:t>
            </a:r>
            <a:endParaRPr sz="2800">
              <a:latin typeface="Arial"/>
              <a:ea typeface="Arial"/>
              <a:cs typeface="Arial"/>
              <a:sym typeface="Arial"/>
            </a:endParaRPr>
          </a:p>
          <a:p>
            <a:pPr indent="-393700" lvl="1" marL="742950" rtl="0" algn="l">
              <a:lnSpc>
                <a:spcPct val="100000"/>
              </a:lnSpc>
              <a:spcBef>
                <a:spcPts val="0"/>
              </a:spcBef>
              <a:spcAft>
                <a:spcPts val="0"/>
              </a:spcAft>
              <a:buSzPts val="2800"/>
              <a:buChar char="•"/>
            </a:pPr>
            <a:r>
              <a:rPr lang="en-GB" sz="2800"/>
              <a:t>We are available to help during this activity</a:t>
            </a:r>
            <a:endParaRPr sz="2800">
              <a:latin typeface="Courier New"/>
              <a:ea typeface="Courier New"/>
              <a:cs typeface="Courier New"/>
              <a:sym typeface="Courier New"/>
            </a:endParaRPr>
          </a:p>
          <a:p>
            <a:pPr indent="0" lvl="0" marL="0" rtl="0" algn="l">
              <a:lnSpc>
                <a:spcPct val="100000"/>
              </a:lnSpc>
              <a:spcBef>
                <a:spcPts val="0"/>
              </a:spcBef>
              <a:spcAft>
                <a:spcPts val="0"/>
              </a:spcAft>
              <a:buSzPts val="1800"/>
              <a:buNone/>
            </a:pPr>
            <a:r>
              <a:t/>
            </a:r>
            <a:endParaRPr u="sng"/>
          </a:p>
          <a:p>
            <a:pPr indent="0" lvl="0" marL="0" rtl="0" algn="l">
              <a:lnSpc>
                <a:spcPct val="100000"/>
              </a:lnSpc>
              <a:spcBef>
                <a:spcPts val="0"/>
              </a:spcBef>
              <a:spcAft>
                <a:spcPts val="0"/>
              </a:spcAft>
              <a:buSzPts val="1800"/>
              <a:buNone/>
            </a:pPr>
            <a:r>
              <a:rPr lang="en-GB" u="sng"/>
              <a:t>In groups</a:t>
            </a:r>
            <a:r>
              <a:rPr lang="en-GB"/>
              <a:t>, reflect on the process and agree practical next steps to make sure the work continues after today</a:t>
            </a:r>
            <a:endParaRPr>
              <a:latin typeface="Arial"/>
              <a:ea typeface="Arial"/>
              <a:cs typeface="Arial"/>
              <a:sym typeface="Arial"/>
            </a:endParaRPr>
          </a:p>
          <a:p>
            <a:pPr indent="-228600" lvl="0" marL="457200" rtl="0" algn="l">
              <a:lnSpc>
                <a:spcPct val="90000"/>
              </a:lnSpc>
              <a:spcBef>
                <a:spcPts val="1000"/>
              </a:spcBef>
              <a:spcAft>
                <a:spcPts val="0"/>
              </a:spcAft>
              <a:buClr>
                <a:schemeClr val="dk1"/>
              </a:buClr>
              <a:buSzPts val="1800"/>
              <a:buNone/>
            </a:pPr>
            <a:r>
              <a:t/>
            </a:r>
            <a:endParaRPr/>
          </a:p>
        </p:txBody>
      </p:sp>
      <p:sp>
        <p:nvSpPr>
          <p:cNvPr id="321" name="Google Shape;321;p21"/>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2"/>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1" i="0" lang="en-GB" sz="4400" u="none" strike="noStrike">
                <a:solidFill>
                  <a:srgbClr val="000000"/>
                </a:solidFill>
                <a:latin typeface="Calibri"/>
                <a:ea typeface="Calibri"/>
                <a:cs typeface="Calibri"/>
                <a:sym typeface="Calibri"/>
              </a:rPr>
              <a:t>Next steps</a:t>
            </a:r>
            <a:endParaRPr b="0"/>
          </a:p>
        </p:txBody>
      </p:sp>
      <p:sp>
        <p:nvSpPr>
          <p:cNvPr id="327" name="Google Shape;327;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en-GB" sz="2400"/>
              <a:t>What UKRN expect – a workshop run in July, reflection in Aug/Sept, further workshops in 23-24</a:t>
            </a:r>
            <a:endParaRPr sz="2400"/>
          </a:p>
          <a:p>
            <a:pPr indent="0" lvl="0" marL="0" rtl="0" algn="l">
              <a:lnSpc>
                <a:spcPct val="100000"/>
              </a:lnSpc>
              <a:spcBef>
                <a:spcPts val="0"/>
              </a:spcBef>
              <a:spcAft>
                <a:spcPts val="0"/>
              </a:spcAft>
              <a:buSzPts val="1800"/>
              <a:buNone/>
            </a:pPr>
            <a:r>
              <a:t/>
            </a:r>
            <a:endParaRPr sz="2400"/>
          </a:p>
          <a:p>
            <a:pPr indent="0" lvl="0" marL="0" rtl="0" algn="l">
              <a:lnSpc>
                <a:spcPct val="100000"/>
              </a:lnSpc>
              <a:spcBef>
                <a:spcPts val="0"/>
              </a:spcBef>
              <a:spcAft>
                <a:spcPts val="0"/>
              </a:spcAft>
              <a:buSzPts val="1800"/>
              <a:buNone/>
            </a:pPr>
            <a:r>
              <a:rPr lang="en-GB" sz="2400"/>
              <a:t>Specific commitments to action from each group; who will do what, by when?</a:t>
            </a:r>
            <a:endParaRPr sz="2400"/>
          </a:p>
          <a:p>
            <a:pPr indent="0" lvl="0" marL="0" rtl="0" algn="l">
              <a:lnSpc>
                <a:spcPct val="100000"/>
              </a:lnSpc>
              <a:spcBef>
                <a:spcPts val="0"/>
              </a:spcBef>
              <a:spcAft>
                <a:spcPts val="0"/>
              </a:spcAft>
              <a:buSzPts val="1800"/>
              <a:buNone/>
            </a:pPr>
            <a:r>
              <a:t/>
            </a:r>
            <a:endParaRPr sz="2400"/>
          </a:p>
          <a:p>
            <a:pPr indent="0" lvl="0" marL="0" rtl="0" algn="l">
              <a:lnSpc>
                <a:spcPct val="100000"/>
              </a:lnSpc>
              <a:spcBef>
                <a:spcPts val="0"/>
              </a:spcBef>
              <a:spcAft>
                <a:spcPts val="0"/>
              </a:spcAft>
              <a:buSzPts val="1800"/>
              <a:buNone/>
            </a:pPr>
            <a:r>
              <a:rPr lang="en-GB" sz="2400"/>
              <a:t>Discussion of support trainers expect from their institutions</a:t>
            </a:r>
            <a:endParaRPr sz="2400"/>
          </a:p>
          <a:p>
            <a:pPr indent="0" lvl="0" marL="0" rtl="0" algn="l">
              <a:lnSpc>
                <a:spcPct val="100000"/>
              </a:lnSpc>
              <a:spcBef>
                <a:spcPts val="0"/>
              </a:spcBef>
              <a:spcAft>
                <a:spcPts val="0"/>
              </a:spcAft>
              <a:buSzPts val="1800"/>
              <a:buNone/>
            </a:pPr>
            <a:r>
              <a:t/>
            </a:r>
            <a:endParaRPr sz="2400"/>
          </a:p>
          <a:p>
            <a:pPr indent="0" lvl="0" marL="0" rtl="0" algn="l">
              <a:lnSpc>
                <a:spcPct val="100000"/>
              </a:lnSpc>
              <a:spcBef>
                <a:spcPts val="0"/>
              </a:spcBef>
              <a:spcAft>
                <a:spcPts val="0"/>
              </a:spcAft>
              <a:buSzPts val="1800"/>
              <a:buNone/>
            </a:pPr>
            <a:r>
              <a:rPr lang="en-GB" sz="2400"/>
              <a:t>Next steps in evaluation of this event</a:t>
            </a:r>
            <a:endParaRPr sz="2400">
              <a:latin typeface="Arial"/>
              <a:ea typeface="Arial"/>
              <a:cs typeface="Arial"/>
              <a:sym typeface="Arial"/>
            </a:endParaRPr>
          </a:p>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21991c707ef_0_1"/>
          <p:cNvSpPr txBox="1"/>
          <p:nvPr>
            <p:ph type="title"/>
          </p:nvPr>
        </p:nvSpPr>
        <p:spPr>
          <a:xfrm>
            <a:off x="838200" y="365125"/>
            <a:ext cx="887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Objectives</a:t>
            </a:r>
            <a:endParaRPr/>
          </a:p>
        </p:txBody>
      </p:sp>
      <p:sp>
        <p:nvSpPr>
          <p:cNvPr id="94" name="Google Shape;94;g21991c707ef_0_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000"/>
              </a:spcBef>
              <a:spcAft>
                <a:spcPts val="0"/>
              </a:spcAft>
              <a:buSzPts val="1800"/>
              <a:buNone/>
            </a:pPr>
            <a:r>
              <a:rPr lang="en-GB"/>
              <a:t>Work in groups to develop a workshop for delivery in your institutions</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GB"/>
              <a:t>Align these workshops with the optimal pedagogic practices relevant to the topic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GB"/>
              <a:t>Pre-empt barriers challenges to motivating your trainees to adopt change in their working practise</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GB"/>
              <a:t>Design a strategy to evaluate your workshop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g21b3a5d9146_0_10"/>
          <p:cNvSpPr txBox="1"/>
          <p:nvPr>
            <p:ph type="title"/>
          </p:nvPr>
        </p:nvSpPr>
        <p:spPr>
          <a:xfrm>
            <a:off x="838200" y="365125"/>
            <a:ext cx="887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Schedule</a:t>
            </a:r>
            <a:endParaRPr/>
          </a:p>
        </p:txBody>
      </p:sp>
      <p:graphicFrame>
        <p:nvGraphicFramePr>
          <p:cNvPr id="100" name="Google Shape;100;g21b3a5d9146_0_10"/>
          <p:cNvGraphicFramePr/>
          <p:nvPr/>
        </p:nvGraphicFramePr>
        <p:xfrm>
          <a:off x="570325" y="1374750"/>
          <a:ext cx="3000000" cy="3000000"/>
        </p:xfrm>
        <a:graphic>
          <a:graphicData uri="http://schemas.openxmlformats.org/drawingml/2006/table">
            <a:tbl>
              <a:tblPr>
                <a:noFill/>
                <a:tableStyleId>{FC470874-93D9-49CF-949F-EE1A1F46AACA}</a:tableStyleId>
              </a:tblPr>
              <a:tblGrid>
                <a:gridCol w="1927450"/>
                <a:gridCol w="7773475"/>
              </a:tblGrid>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1000-1030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100"/>
                        <a:buFont typeface="Arial"/>
                        <a:buNone/>
                      </a:pPr>
                      <a:r>
                        <a:rPr lang="en-GB" sz="1900" u="none" cap="none" strike="noStrike">
                          <a:solidFill>
                            <a:schemeClr val="dk1"/>
                          </a:solidFill>
                        </a:rPr>
                        <a:t>Introduction to the day</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1030-1100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Identifying your trainees</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1100-1150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Planning an overall workshop</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1150-1210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Break</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1210-1310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Planning an individual session</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1310-1350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Lunch</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1350-1420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Helping trainees adopt open research practices after the workshop</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1420-1510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Delivering the workshop - how to be an effective trainer.</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1510-1530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Break</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1530-1630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Workshop planning session</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1630-1700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Next steps</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21b3a5d9146_0_0"/>
          <p:cNvSpPr txBox="1"/>
          <p:nvPr>
            <p:ph type="title"/>
          </p:nvPr>
        </p:nvSpPr>
        <p:spPr>
          <a:xfrm>
            <a:off x="838200" y="365125"/>
            <a:ext cx="887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Workshop themes</a:t>
            </a:r>
            <a:endParaRPr/>
          </a:p>
        </p:txBody>
      </p:sp>
      <p:sp>
        <p:nvSpPr>
          <p:cNvPr id="106" name="Google Shape;106;g21b3a5d9146_0_0"/>
          <p:cNvSpPr txBox="1"/>
          <p:nvPr/>
        </p:nvSpPr>
        <p:spPr>
          <a:xfrm>
            <a:off x="838200" y="2378154"/>
            <a:ext cx="4591200" cy="1723518"/>
          </a:xfrm>
          <a:prstGeom prst="rect">
            <a:avLst/>
          </a:prstGeom>
          <a:solidFill>
            <a:srgbClr val="404177"/>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alibri"/>
                <a:ea typeface="Calibri"/>
                <a:cs typeface="Calibri"/>
                <a:sym typeface="Calibri"/>
              </a:rPr>
              <a:t>Advocacy</a:t>
            </a:r>
            <a:endParaRPr b="1"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Calibri"/>
                <a:ea typeface="Calibri"/>
                <a:cs typeface="Calibri"/>
                <a:sym typeface="Calibri"/>
              </a:rPr>
              <a:t>Matt Lloyd Jones</a:t>
            </a:r>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Calibri"/>
                <a:ea typeface="Calibri"/>
                <a:cs typeface="Calibri"/>
                <a:sym typeface="Calibri"/>
              </a:rPr>
              <a:t>Michael Ashby</a:t>
            </a:r>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Calibri"/>
                <a:ea typeface="Calibri"/>
                <a:cs typeface="Calibri"/>
                <a:sym typeface="Calibri"/>
              </a:rPr>
              <a:t>Sofia Fernandes</a:t>
            </a:r>
            <a:endParaRPr/>
          </a:p>
        </p:txBody>
      </p:sp>
      <p:sp>
        <p:nvSpPr>
          <p:cNvPr id="107" name="Google Shape;107;g21b3a5d9146_0_0"/>
          <p:cNvSpPr txBox="1"/>
          <p:nvPr/>
        </p:nvSpPr>
        <p:spPr>
          <a:xfrm>
            <a:off x="5884983" y="2378154"/>
            <a:ext cx="4987333" cy="1646574"/>
          </a:xfrm>
          <a:prstGeom prst="rect">
            <a:avLst/>
          </a:prstGeom>
          <a:solidFill>
            <a:srgbClr val="404177"/>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900"/>
              <a:buFont typeface="Arial"/>
              <a:buNone/>
            </a:pPr>
            <a:r>
              <a:rPr b="1" i="0" lang="en-GB" sz="1900" u="none" cap="none" strike="noStrike">
                <a:solidFill>
                  <a:schemeClr val="lt1"/>
                </a:solidFill>
                <a:latin typeface="Calibri"/>
                <a:ea typeface="Calibri"/>
                <a:cs typeface="Calibri"/>
                <a:sym typeface="Calibri"/>
              </a:rPr>
              <a:t>Different servers for different disciplines</a:t>
            </a:r>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chemeClr val="lt1"/>
                </a:solidFill>
                <a:latin typeface="Calibri"/>
                <a:ea typeface="Calibri"/>
                <a:cs typeface="Calibri"/>
                <a:sym typeface="Calibri"/>
              </a:rPr>
              <a:t>Catherine Borwick</a:t>
            </a:r>
            <a:endParaRPr/>
          </a:p>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chemeClr val="lt1"/>
                </a:solidFill>
                <a:latin typeface="Calibri"/>
                <a:ea typeface="Calibri"/>
                <a:cs typeface="Calibri"/>
                <a:sym typeface="Calibri"/>
              </a:rPr>
              <a:t>Karina Bradshaw</a:t>
            </a:r>
            <a:endParaRPr/>
          </a:p>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chemeClr val="lt1"/>
                </a:solidFill>
                <a:latin typeface="Calibri"/>
                <a:ea typeface="Calibri"/>
                <a:cs typeface="Calibri"/>
                <a:sym typeface="Calibri"/>
              </a:rPr>
              <a:t>Simon Hayhoe </a:t>
            </a:r>
            <a:endParaRPr/>
          </a:p>
        </p:txBody>
      </p:sp>
      <p:sp>
        <p:nvSpPr>
          <p:cNvPr id="108" name="Google Shape;108;g21b3a5d9146_0_0"/>
          <p:cNvSpPr txBox="1"/>
          <p:nvPr/>
        </p:nvSpPr>
        <p:spPr>
          <a:xfrm>
            <a:off x="3391316" y="4500032"/>
            <a:ext cx="4987333" cy="1646574"/>
          </a:xfrm>
          <a:prstGeom prst="rect">
            <a:avLst/>
          </a:prstGeom>
          <a:solidFill>
            <a:srgbClr val="404177"/>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900"/>
              <a:buFont typeface="Arial"/>
              <a:buNone/>
            </a:pPr>
            <a:r>
              <a:rPr b="1" i="0" lang="en-GB" sz="1900" u="none" cap="none" strike="noStrike">
                <a:solidFill>
                  <a:schemeClr val="lt1"/>
                </a:solidFill>
                <a:latin typeface="Calibri"/>
                <a:ea typeface="Calibri"/>
                <a:cs typeface="Calibri"/>
                <a:sym typeface="Calibri"/>
              </a:rPr>
              <a:t>Professional and academic basics</a:t>
            </a:r>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chemeClr val="lt1"/>
                </a:solidFill>
                <a:latin typeface="Calibri"/>
                <a:ea typeface="Calibri"/>
                <a:cs typeface="Calibri"/>
                <a:sym typeface="Calibri"/>
              </a:rPr>
              <a:t>Jessica Emerton</a:t>
            </a:r>
            <a:endParaRPr/>
          </a:p>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chemeClr val="lt1"/>
                </a:solidFill>
                <a:latin typeface="Calibri"/>
                <a:ea typeface="Calibri"/>
                <a:cs typeface="Calibri"/>
                <a:sym typeface="Calibri"/>
              </a:rPr>
              <a:t>Katy Huxley</a:t>
            </a:r>
            <a:endParaRPr/>
          </a:p>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chemeClr val="lt1"/>
                </a:solidFill>
                <a:latin typeface="Calibri"/>
                <a:ea typeface="Calibri"/>
                <a:cs typeface="Calibri"/>
                <a:sym typeface="Calibri"/>
              </a:rPr>
              <a:t>Xinran Du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21b3a5d9146_0_78"/>
          <p:cNvSpPr txBox="1"/>
          <p:nvPr>
            <p:ph type="title"/>
          </p:nvPr>
        </p:nvSpPr>
        <p:spPr>
          <a:xfrm>
            <a:off x="838200" y="365125"/>
            <a:ext cx="887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Group Discussion</a:t>
            </a:r>
            <a:endParaRPr/>
          </a:p>
        </p:txBody>
      </p:sp>
      <p:sp>
        <p:nvSpPr>
          <p:cNvPr id="114" name="Google Shape;114;g21b3a5d9146_0_7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457200" rtl="0" algn="l">
              <a:lnSpc>
                <a:spcPct val="100000"/>
              </a:lnSpc>
              <a:spcBef>
                <a:spcPts val="0"/>
              </a:spcBef>
              <a:spcAft>
                <a:spcPts val="0"/>
              </a:spcAft>
              <a:buSzPts val="1800"/>
              <a:buNone/>
            </a:pPr>
            <a:r>
              <a:rPr lang="en-GB" sz="2900"/>
              <a:t>What is the overall goal of your workshop?</a:t>
            </a:r>
            <a:endParaRPr sz="2900"/>
          </a:p>
          <a:p>
            <a:pPr indent="0" lvl="0" marL="457200" rtl="0" algn="l">
              <a:lnSpc>
                <a:spcPct val="100000"/>
              </a:lnSpc>
              <a:spcBef>
                <a:spcPts val="0"/>
              </a:spcBef>
              <a:spcAft>
                <a:spcPts val="0"/>
              </a:spcAft>
              <a:buSzPts val="1800"/>
              <a:buNone/>
            </a:pPr>
            <a:r>
              <a:rPr lang="en-GB" sz="2900"/>
              <a:t>What’s in scope and what’s out.*</a:t>
            </a:r>
            <a:endParaRPr sz="2900"/>
          </a:p>
          <a:p>
            <a:pPr indent="0" lvl="0" marL="0" rtl="0" algn="l">
              <a:lnSpc>
                <a:spcPct val="100000"/>
              </a:lnSpc>
              <a:spcBef>
                <a:spcPts val="0"/>
              </a:spcBef>
              <a:spcAft>
                <a:spcPts val="0"/>
              </a:spcAft>
              <a:buSzPts val="1800"/>
              <a:buNone/>
            </a:pPr>
            <a:r>
              <a:t/>
            </a:r>
            <a:endParaRPr sz="2900"/>
          </a:p>
          <a:p>
            <a:pPr indent="0" lvl="0" marL="0" rtl="0" algn="l">
              <a:lnSpc>
                <a:spcPct val="100000"/>
              </a:lnSpc>
              <a:spcBef>
                <a:spcPts val="0"/>
              </a:spcBef>
              <a:spcAft>
                <a:spcPts val="0"/>
              </a:spcAft>
              <a:buSzPts val="1800"/>
              <a:buNone/>
            </a:pPr>
            <a:r>
              <a:t/>
            </a:r>
            <a:endParaRPr sz="2400"/>
          </a:p>
          <a:p>
            <a:pPr indent="0" lvl="0" marL="0" rtl="0" algn="l">
              <a:lnSpc>
                <a:spcPct val="100000"/>
              </a:lnSpc>
              <a:spcBef>
                <a:spcPts val="0"/>
              </a:spcBef>
              <a:spcAft>
                <a:spcPts val="0"/>
              </a:spcAft>
              <a:buSzPts val="1800"/>
              <a:buNone/>
            </a:pPr>
            <a:r>
              <a:t/>
            </a:r>
            <a:endParaRPr sz="2400"/>
          </a:p>
          <a:p>
            <a:pPr indent="0" lvl="0" marL="457200" rtl="0" algn="l">
              <a:lnSpc>
                <a:spcPct val="100000"/>
              </a:lnSpc>
              <a:spcBef>
                <a:spcPts val="0"/>
              </a:spcBef>
              <a:spcAft>
                <a:spcPts val="0"/>
              </a:spcAft>
              <a:buSzPts val="1800"/>
              <a:buNone/>
            </a:pPr>
            <a:r>
              <a:rPr lang="en-GB" sz="2400"/>
              <a:t>*Opportunity to change groups at this stage if appropriate</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21b3a5d9146_0_20"/>
          <p:cNvSpPr txBox="1"/>
          <p:nvPr>
            <p:ph type="title"/>
          </p:nvPr>
        </p:nvSpPr>
        <p:spPr>
          <a:xfrm>
            <a:off x="838200" y="365125"/>
            <a:ext cx="887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Workshop themes</a:t>
            </a:r>
            <a:endParaRPr/>
          </a:p>
        </p:txBody>
      </p:sp>
      <p:sp>
        <p:nvSpPr>
          <p:cNvPr id="120" name="Google Shape;120;g21b3a5d9146_0_20"/>
          <p:cNvSpPr txBox="1"/>
          <p:nvPr/>
        </p:nvSpPr>
        <p:spPr>
          <a:xfrm>
            <a:off x="430047" y="1628214"/>
            <a:ext cx="4661119" cy="1823931"/>
          </a:xfrm>
          <a:prstGeom prst="rect">
            <a:avLst/>
          </a:prstGeom>
          <a:noFill/>
          <a:ln>
            <a:noFill/>
          </a:ln>
        </p:spPr>
        <p:txBody>
          <a:bodyPr anchorCtr="0" anchor="t" bIns="91425" lIns="91425" spcFirstLastPara="1" rIns="91425" wrap="square" tIns="91425">
            <a:spAutoFit/>
          </a:bodyPr>
          <a:lstStyle/>
          <a:p>
            <a:pPr indent="0" lvl="0" marL="0" marR="0" rtl="0" algn="ctr">
              <a:lnSpc>
                <a:spcPct val="102916"/>
              </a:lnSpc>
              <a:spcBef>
                <a:spcPts val="120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Benefits of Preprints</a:t>
            </a:r>
            <a:endParaRPr/>
          </a:p>
          <a:p>
            <a:pPr indent="0" lvl="0" marL="0" marR="0" rtl="0" algn="ctr">
              <a:lnSpc>
                <a:spcPct val="102916"/>
              </a:lnSpc>
              <a:spcBef>
                <a:spcPts val="120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Early dissemination</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Feedback</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Increase visibility</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Register an idea</a:t>
            </a:r>
            <a:endParaRPr/>
          </a:p>
        </p:txBody>
      </p:sp>
      <p:sp>
        <p:nvSpPr>
          <p:cNvPr id="121" name="Google Shape;121;g21b3a5d9146_0_20"/>
          <p:cNvSpPr txBox="1"/>
          <p:nvPr/>
        </p:nvSpPr>
        <p:spPr>
          <a:xfrm>
            <a:off x="6231761" y="3771116"/>
            <a:ext cx="5185200" cy="1602011"/>
          </a:xfrm>
          <a:prstGeom prst="rect">
            <a:avLst/>
          </a:prstGeom>
          <a:noFill/>
          <a:ln>
            <a:noFill/>
          </a:ln>
        </p:spPr>
        <p:txBody>
          <a:bodyPr anchorCtr="0" anchor="t" bIns="91425" lIns="91425" spcFirstLastPara="1" rIns="91425" wrap="square" tIns="91425">
            <a:spAutoFit/>
          </a:bodyPr>
          <a:lstStyle/>
          <a:p>
            <a:pPr indent="0" lvl="0" marL="0" marR="0" rtl="0" algn="ctr">
              <a:lnSpc>
                <a:spcPct val="102916"/>
              </a:lnSpc>
              <a:spcBef>
                <a:spcPts val="120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Recent developments</a:t>
            </a:r>
            <a:endParaRPr/>
          </a:p>
          <a:p>
            <a:pPr indent="0" lvl="0" marL="0" marR="0" rtl="0" algn="ctr">
              <a:lnSpc>
                <a:spcPct val="102916"/>
              </a:lnSpc>
              <a:spcBef>
                <a:spcPts val="120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Funder pre-print requirements</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Open Peer Review </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Preprint journals</a:t>
            </a:r>
            <a:endParaRPr/>
          </a:p>
        </p:txBody>
      </p:sp>
      <p:sp>
        <p:nvSpPr>
          <p:cNvPr id="122" name="Google Shape;122;g21b3a5d9146_0_20"/>
          <p:cNvSpPr txBox="1"/>
          <p:nvPr/>
        </p:nvSpPr>
        <p:spPr>
          <a:xfrm>
            <a:off x="6231761" y="1833945"/>
            <a:ext cx="4144836" cy="139628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Arial"/>
                <a:ea typeface="Arial"/>
                <a:cs typeface="Arial"/>
                <a:sym typeface="Arial"/>
              </a:rPr>
              <a:t>Acknowledging Concerns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Non-peer reviewed work made public</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Multiple version of a paper</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Submissions to journals</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Scooping</a:t>
            </a:r>
            <a:endParaRPr/>
          </a:p>
        </p:txBody>
      </p:sp>
      <p:sp>
        <p:nvSpPr>
          <p:cNvPr id="123" name="Google Shape;123;g21b3a5d9146_0_20"/>
          <p:cNvSpPr txBox="1"/>
          <p:nvPr/>
        </p:nvSpPr>
        <p:spPr>
          <a:xfrm>
            <a:off x="423347" y="3771116"/>
            <a:ext cx="5185200" cy="2267770"/>
          </a:xfrm>
          <a:prstGeom prst="rect">
            <a:avLst/>
          </a:prstGeom>
          <a:noFill/>
          <a:ln>
            <a:noFill/>
          </a:ln>
        </p:spPr>
        <p:txBody>
          <a:bodyPr anchorCtr="0" anchor="t" bIns="91425" lIns="91425" spcFirstLastPara="1" rIns="91425" wrap="square" tIns="91425">
            <a:spAutoFit/>
          </a:bodyPr>
          <a:lstStyle/>
          <a:p>
            <a:pPr indent="0" lvl="0" marL="0" marR="0" rtl="0" algn="ctr">
              <a:lnSpc>
                <a:spcPct val="102916"/>
              </a:lnSpc>
              <a:spcBef>
                <a:spcPts val="120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Good Practice</a:t>
            </a:r>
            <a:endParaRPr/>
          </a:p>
          <a:p>
            <a:pPr indent="0" lvl="0" marL="0" marR="0" rtl="0" algn="ctr">
              <a:lnSpc>
                <a:spcPct val="102916"/>
              </a:lnSpc>
              <a:spcBef>
                <a:spcPts val="120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Don’t assume Pre-prints meet Open Access needs</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Check publisher’s rules</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Mark preprints clearly</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Creative Commons licencing?</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Replace with Accepted Manuscript on Publication</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If the article is retracted, retract the preprint too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3"/>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Identifying your trainees</a:t>
            </a:r>
            <a:endParaRPr/>
          </a:p>
        </p:txBody>
      </p:sp>
      <p:sp>
        <p:nvSpPr>
          <p:cNvPr id="129" name="Google Shape;129;p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457200" rtl="0" algn="ctr">
              <a:lnSpc>
                <a:spcPct val="90000"/>
              </a:lnSpc>
              <a:spcBef>
                <a:spcPts val="1000"/>
              </a:spcBef>
              <a:spcAft>
                <a:spcPts val="0"/>
              </a:spcAft>
              <a:buClr>
                <a:schemeClr val="dk1"/>
              </a:buClr>
              <a:buSzPts val="1800"/>
              <a:buNone/>
            </a:pPr>
            <a:r>
              <a:rPr lang="en-GB"/>
              <a:t>Who would be interested in your workshop?</a:t>
            </a:r>
            <a:endParaRPr/>
          </a:p>
          <a:p>
            <a:pPr indent="-228600" lvl="0" marL="457200" rtl="0" algn="ctr">
              <a:lnSpc>
                <a:spcPct val="90000"/>
              </a:lnSpc>
              <a:spcBef>
                <a:spcPts val="1000"/>
              </a:spcBef>
              <a:spcAft>
                <a:spcPts val="0"/>
              </a:spcAft>
              <a:buClr>
                <a:schemeClr val="dk1"/>
              </a:buClr>
              <a:buSzPts val="1800"/>
              <a:buNone/>
            </a:pPr>
            <a:r>
              <a:t/>
            </a:r>
            <a:endParaRPr/>
          </a:p>
          <a:p>
            <a:pPr indent="-228600" lvl="0" marL="457200" rtl="0" algn="ctr">
              <a:lnSpc>
                <a:spcPct val="90000"/>
              </a:lnSpc>
              <a:spcBef>
                <a:spcPts val="1000"/>
              </a:spcBef>
              <a:spcAft>
                <a:spcPts val="0"/>
              </a:spcAft>
              <a:buClr>
                <a:schemeClr val="dk1"/>
              </a:buClr>
              <a:buSzPts val="1800"/>
              <a:buNone/>
            </a:pPr>
            <a:r>
              <a:rPr lang="en-GB"/>
              <a:t>OR</a:t>
            </a:r>
            <a:endParaRPr/>
          </a:p>
          <a:p>
            <a:pPr indent="-228600" lvl="0" marL="457200" rtl="0" algn="ctr">
              <a:lnSpc>
                <a:spcPct val="90000"/>
              </a:lnSpc>
              <a:spcBef>
                <a:spcPts val="1000"/>
              </a:spcBef>
              <a:spcAft>
                <a:spcPts val="0"/>
              </a:spcAft>
              <a:buClr>
                <a:schemeClr val="dk1"/>
              </a:buClr>
              <a:buSzPts val="1800"/>
              <a:buNone/>
            </a:pPr>
            <a:r>
              <a:t/>
            </a:r>
            <a:endParaRPr/>
          </a:p>
          <a:p>
            <a:pPr indent="-228600" lvl="0" marL="457200" rtl="0" algn="ctr">
              <a:lnSpc>
                <a:spcPct val="90000"/>
              </a:lnSpc>
              <a:spcBef>
                <a:spcPts val="1000"/>
              </a:spcBef>
              <a:spcAft>
                <a:spcPts val="0"/>
              </a:spcAft>
              <a:buClr>
                <a:schemeClr val="dk1"/>
              </a:buClr>
              <a:buSzPts val="1800"/>
              <a:buNone/>
            </a:pPr>
            <a:r>
              <a:rPr lang="en-GB"/>
              <a:t>Who are you trying to engage with?</a:t>
            </a:r>
            <a:endParaRPr/>
          </a:p>
          <a:p>
            <a:pPr indent="-228600" lvl="0" marL="457200" rtl="0" algn="ctr">
              <a:lnSpc>
                <a:spcPct val="90000"/>
              </a:lnSpc>
              <a:spcBef>
                <a:spcPts val="1000"/>
              </a:spcBef>
              <a:spcAft>
                <a:spcPts val="0"/>
              </a:spcAft>
              <a:buClr>
                <a:schemeClr val="dk1"/>
              </a:buClr>
              <a:buSzPts val="1800"/>
              <a:buNone/>
            </a:pPr>
            <a:r>
              <a:t/>
            </a:r>
            <a:endParaRPr/>
          </a:p>
          <a:p>
            <a:pPr indent="-228600" lvl="0" marL="457200" rtl="0" algn="ctr">
              <a:lnSpc>
                <a:spcPct val="90000"/>
              </a:lnSpc>
              <a:spcBef>
                <a:spcPts val="1000"/>
              </a:spcBef>
              <a:spcAft>
                <a:spcPts val="0"/>
              </a:spcAft>
              <a:buClr>
                <a:schemeClr val="dk1"/>
              </a:buClr>
              <a:buSzPts val="1800"/>
              <a:buNone/>
            </a:pPr>
            <a:r>
              <a:t/>
            </a:r>
            <a:endParaRPr/>
          </a:p>
          <a:p>
            <a:pPr indent="-228600" lvl="0" marL="457200" rtl="0" algn="ctr">
              <a:lnSpc>
                <a:spcPct val="90000"/>
              </a:lnSpc>
              <a:spcBef>
                <a:spcPts val="1000"/>
              </a:spcBef>
              <a:spcAft>
                <a:spcPts val="0"/>
              </a:spcAft>
              <a:buClr>
                <a:schemeClr val="dk1"/>
              </a:buClr>
              <a:buSzPts val="1800"/>
              <a:buNone/>
            </a:pPr>
            <a:r>
              <a:t/>
            </a:r>
            <a:endParaRPr/>
          </a:p>
          <a:p>
            <a:pPr indent="-228600" lvl="0" marL="457200" rtl="0" algn="ctr">
              <a:lnSpc>
                <a:spcPct val="90000"/>
              </a:lnSpc>
              <a:spcBef>
                <a:spcPts val="1000"/>
              </a:spcBef>
              <a:spcAft>
                <a:spcPts val="0"/>
              </a:spcAft>
              <a:buClr>
                <a:schemeClr val="dk1"/>
              </a:buClr>
              <a:buSzPts val="1800"/>
              <a:buNone/>
            </a:pPr>
            <a:r>
              <a:t/>
            </a:r>
            <a:endParaRPr/>
          </a:p>
        </p:txBody>
      </p:sp>
      <p:sp>
        <p:nvSpPr>
          <p:cNvPr id="130" name="Google Shape;130;p3"/>
          <p:cNvSpPr/>
          <p:nvPr/>
        </p:nvSpPr>
        <p:spPr>
          <a:xfrm>
            <a:off x="5882000" y="4685200"/>
            <a:ext cx="705900" cy="739500"/>
          </a:xfrm>
          <a:prstGeom prst="downArrow">
            <a:avLst>
              <a:gd fmla="val 50000" name="adj1"/>
              <a:gd fmla="val 50000" name="adj2"/>
            </a:avLst>
          </a:prstGeom>
          <a:solidFill>
            <a:srgbClr val="40417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3"/>
          <p:cNvSpPr txBox="1"/>
          <p:nvPr/>
        </p:nvSpPr>
        <p:spPr>
          <a:xfrm>
            <a:off x="900900" y="5815875"/>
            <a:ext cx="10390200" cy="572700"/>
          </a:xfrm>
          <a:prstGeom prst="rect">
            <a:avLst/>
          </a:prstGeom>
          <a:noFill/>
          <a:ln>
            <a:noFill/>
          </a:ln>
        </p:spPr>
        <p:txBody>
          <a:bodyPr anchorCtr="0" anchor="t" bIns="91425" lIns="91425" spcFirstLastPara="1" rIns="91425" wrap="square" tIns="91425">
            <a:spAutoFit/>
          </a:bodyPr>
          <a:lstStyle/>
          <a:p>
            <a:pPr indent="-228600" lvl="0" marL="457200" marR="0" rtl="0" algn="ctr">
              <a:lnSpc>
                <a:spcPct val="90000"/>
              </a:lnSpc>
              <a:spcBef>
                <a:spcPts val="1000"/>
              </a:spcBef>
              <a:spcAft>
                <a:spcPts val="0"/>
              </a:spcAft>
              <a:buClr>
                <a:srgbClr val="000000"/>
              </a:buClr>
              <a:buSzPts val="2800"/>
              <a:buFont typeface="Arial"/>
              <a:buNone/>
            </a:pPr>
            <a:r>
              <a:rPr b="0" i="0" lang="en-GB" sz="2800" u="none" cap="none" strike="noStrike">
                <a:solidFill>
                  <a:schemeClr val="dk1"/>
                </a:solidFill>
                <a:latin typeface="Calibri"/>
                <a:ea typeface="Calibri"/>
                <a:cs typeface="Calibri"/>
                <a:sym typeface="Calibri"/>
              </a:rPr>
              <a:t>Identify the needs and motivations of your potential learners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21b3a5d9146_0_29"/>
          <p:cNvSpPr txBox="1"/>
          <p:nvPr>
            <p:ph type="title"/>
          </p:nvPr>
        </p:nvSpPr>
        <p:spPr>
          <a:xfrm>
            <a:off x="838200" y="365125"/>
            <a:ext cx="887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Identifying your trainees</a:t>
            </a:r>
            <a:endParaRPr/>
          </a:p>
        </p:txBody>
      </p:sp>
      <p:sp>
        <p:nvSpPr>
          <p:cNvPr id="137" name="Google Shape;137;g21b3a5d9146_0_2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lang="en-GB" sz="2200"/>
              <a:t>For example:</a:t>
            </a:r>
            <a:endParaRPr sz="2200"/>
          </a:p>
          <a:p>
            <a:pPr indent="-368300" lvl="0" marL="457200" rtl="0" algn="l">
              <a:lnSpc>
                <a:spcPct val="115000"/>
              </a:lnSpc>
              <a:spcBef>
                <a:spcPts val="0"/>
              </a:spcBef>
              <a:spcAft>
                <a:spcPts val="0"/>
              </a:spcAft>
              <a:buSzPts val="2200"/>
              <a:buFont typeface="Calibri"/>
              <a:buChar char="●"/>
            </a:pPr>
            <a:r>
              <a:rPr lang="en-GB" sz="2200"/>
              <a:t>New to academic publishing</a:t>
            </a:r>
            <a:endParaRPr sz="2200"/>
          </a:p>
          <a:p>
            <a:pPr indent="-368300" lvl="0" marL="457200" rtl="0" algn="l">
              <a:lnSpc>
                <a:spcPct val="115000"/>
              </a:lnSpc>
              <a:spcBef>
                <a:spcPts val="0"/>
              </a:spcBef>
              <a:spcAft>
                <a:spcPts val="0"/>
              </a:spcAft>
              <a:buSzPts val="2200"/>
              <a:buFont typeface="Calibri"/>
              <a:buChar char="●"/>
            </a:pPr>
            <a:r>
              <a:rPr lang="en-GB" sz="2200"/>
              <a:t>Have published before but new to preprints</a:t>
            </a:r>
            <a:endParaRPr sz="2200"/>
          </a:p>
          <a:p>
            <a:pPr indent="-368300" lvl="0" marL="457200" rtl="0" algn="l">
              <a:lnSpc>
                <a:spcPct val="115000"/>
              </a:lnSpc>
              <a:spcBef>
                <a:spcPts val="0"/>
              </a:spcBef>
              <a:spcAft>
                <a:spcPts val="0"/>
              </a:spcAft>
              <a:buSzPts val="2200"/>
              <a:buFont typeface="Calibri"/>
              <a:buChar char="●"/>
            </a:pPr>
            <a:r>
              <a:rPr lang="en-GB" sz="2200"/>
              <a:t>Familiar with preprints but want to learn best practice</a:t>
            </a:r>
            <a:endParaRPr sz="2200"/>
          </a:p>
          <a:p>
            <a:pPr indent="0" lvl="0" marL="0" rtl="0" algn="l">
              <a:lnSpc>
                <a:spcPct val="115000"/>
              </a:lnSpc>
              <a:spcBef>
                <a:spcPts val="0"/>
              </a:spcBef>
              <a:spcAft>
                <a:spcPts val="0"/>
              </a:spcAft>
              <a:buClr>
                <a:schemeClr val="dk1"/>
              </a:buClr>
              <a:buSzPts val="1100"/>
              <a:buFont typeface="Arial"/>
              <a:buNone/>
            </a:pPr>
            <a:r>
              <a:t/>
            </a:r>
            <a:endParaRPr sz="2200"/>
          </a:p>
          <a:p>
            <a:pPr indent="0" lvl="0" marL="0" rtl="0" algn="l">
              <a:lnSpc>
                <a:spcPct val="115000"/>
              </a:lnSpc>
              <a:spcBef>
                <a:spcPts val="0"/>
              </a:spcBef>
              <a:spcAft>
                <a:spcPts val="0"/>
              </a:spcAft>
              <a:buSzPts val="1800"/>
              <a:buNone/>
            </a:pPr>
            <a:r>
              <a:rPr lang="en-GB" sz="2200"/>
              <a:t>Prerequisites? </a:t>
            </a:r>
            <a:endParaRPr sz="2200"/>
          </a:p>
          <a:p>
            <a:pPr indent="-368300" lvl="0" marL="457200" rtl="0" algn="l">
              <a:lnSpc>
                <a:spcPct val="115000"/>
              </a:lnSpc>
              <a:spcBef>
                <a:spcPts val="0"/>
              </a:spcBef>
              <a:spcAft>
                <a:spcPts val="0"/>
              </a:spcAft>
              <a:buSzPts val="2200"/>
              <a:buFont typeface="Calibri"/>
              <a:buChar char="●"/>
            </a:pPr>
            <a:r>
              <a:rPr lang="en-GB" sz="2200"/>
              <a:t>Specific discipline?</a:t>
            </a:r>
            <a:endParaRPr sz="2200"/>
          </a:p>
          <a:p>
            <a:pPr indent="-368300" lvl="0" marL="457200" rtl="0" algn="l">
              <a:lnSpc>
                <a:spcPct val="115000"/>
              </a:lnSpc>
              <a:spcBef>
                <a:spcPts val="0"/>
              </a:spcBef>
              <a:spcAft>
                <a:spcPts val="0"/>
              </a:spcAft>
              <a:buSzPts val="2200"/>
              <a:buFont typeface="Calibri"/>
              <a:buChar char="●"/>
            </a:pPr>
            <a:r>
              <a:rPr lang="en-GB" sz="2200"/>
              <a:t>Particular career stage?</a:t>
            </a:r>
            <a:endParaRPr sz="2200"/>
          </a:p>
          <a:p>
            <a:pPr indent="-368300" lvl="0" marL="457200" rtl="0" algn="l">
              <a:lnSpc>
                <a:spcPct val="115000"/>
              </a:lnSpc>
              <a:spcBef>
                <a:spcPts val="0"/>
              </a:spcBef>
              <a:spcAft>
                <a:spcPts val="0"/>
              </a:spcAft>
              <a:buSzPts val="2200"/>
              <a:buFont typeface="Calibri"/>
              <a:buChar char="●"/>
            </a:pPr>
            <a:r>
              <a:rPr lang="en-GB" sz="2200"/>
              <a:t>Particular background?</a:t>
            </a:r>
            <a:endParaRPr sz="2200"/>
          </a:p>
          <a:p>
            <a:pPr indent="-368300" lvl="0" marL="457200" rtl="0" algn="l">
              <a:lnSpc>
                <a:spcPct val="115000"/>
              </a:lnSpc>
              <a:spcBef>
                <a:spcPts val="0"/>
              </a:spcBef>
              <a:spcAft>
                <a:spcPts val="0"/>
              </a:spcAft>
              <a:buSzPts val="2200"/>
              <a:buFont typeface="Calibri"/>
              <a:buChar char="●"/>
            </a:pPr>
            <a:r>
              <a:rPr lang="en-GB" sz="2200"/>
              <a:t>Have publications they’re currently working on?</a:t>
            </a:r>
            <a:endParaRPr sz="2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Alex Clarke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0x0101007193231895D20D4ABF79FA2D1D17A44E</vt:lpwstr>
  </property>
  <property fmtid="{D5CDD505-2E9C-101B-9397-08002B2CF9AE}" pid="3" name="TaxKeyword">
    <vt:lpwstr/>
  </property>
  <property fmtid="{D5CDD505-2E9C-101B-9397-08002B2CF9AE}" pid="4" name="MediaServiceImageTags">
    <vt:lpwstr/>
  </property>
  <property fmtid="{D5CDD505-2E9C-101B-9397-08002B2CF9AE}" pid="5" name="Order">
    <vt:r8>797100.0</vt:r8>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