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Noto Sans Symbols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ihbHPMu1SQn9LkpEIHIfx5DqAF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F507C7-E8B8-4643-A1C3-13A0C58A4600}">
  <a:tblStyle styleId="{90F507C7-E8B8-4643-A1C3-13A0C58A460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NotoSansSymbols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NotoSansSymbol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ob.padlet.org/lhowson/gk71luhjwpopt8r4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b3a5d9146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1b3a5d914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b3a5d9146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1b3a5d914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Finish by 11:00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 an overall workshop: (Eilis)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specifying outcomes, and how progress / change will be evaluated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Introduce facilitated group discussions of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outcomes the trainers would hope trainees would achieve, given their overall goals (changes in knowledge, in skills, in beliefs, in behaviour, in motivation, etc)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overall approaches they expect to use (online or in-person, flipped, etc)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Reflections from</a:t>
            </a: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training / skills lead </a:t>
            </a: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and from topic lead 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what they heard in the discussions, things that might have been missed, over-emphasised, other ways of looking at things, pros and cons of different approaches, how different outcomes can be evaluated, etc, with examples illustrating these things</a:t>
            </a:r>
            <a:endParaRPr b="0" i="0" sz="1100" u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groups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participants reflect and note the aims, outcomes, approach and evaluation they plan for their workshops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Introduce facilitated group activity to divide their workshop into individual sessions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groups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participants outline the main sessions likely to make up their workshop, and which of them is going to leading planning for each session today.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your audience and the expected level of learning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your outcomes measurable and specific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Avoid “understand”, “discuss”, “show a knowledge of” as they are ambiguous and difficult to measure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level outcomes from the bottom, higher level outcomes at the top. Doesn’t have to be in order and will go through many stages in cycles – (e.g. dissertation/project work as you discover new knowledge/terminology, you may have to go back to remember/understand)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Breaking down “workshops” into sessions of learning to enable trainees to put theory into practice, ask questions and experiment.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Finish by 11:40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 an overall workshop: (Eilis)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specifying outcomes, and how progress / change will be evaluated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Introduce facilitated group discussions of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outcomes the trainers would hope trainees would achieve, given their overall goals (changes in knowledge, in skills, in beliefs, in behaviour, in motivation, etc)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overall approaches they expect to use (online or in-person, flipped, etc)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Reflections from</a:t>
            </a: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training / skills lead </a:t>
            </a: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and from topic lead 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what they heard in the discussions, things that might have been missed, over-emphasised, other ways of looking at things, pros and cons of different approaches, how different outcomes can be evaluated, etc, with examples illustrating these things</a:t>
            </a:r>
            <a:endParaRPr b="0" i="0" sz="1100" u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groups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participants reflect and note the aims, outcomes, approach and evaluation they plan for their workshops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Introduce facilitated group activity to divide their workshop into individual sessions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groups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participants outline the main sessions likely to make up their workshop, and which of them is going to leading planning for each session today.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b3a5d9146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1b3a5d914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we have outcomes we move onto how we are going to teach/support/facilitate the session and the activities we are going to use.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to ask yourself the questions above to try and limit your own preferences of activity as we all learn differently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you will manage activities – Discussion and case studies – checking in and keeping on topic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Padlet activity – individually post what learning tasks they enjoy – explore as a group and identify themes - </a:t>
            </a:r>
            <a:r>
              <a:rPr lang="en-GB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https://uob.padlet.org/lhowson/gk71luhjwpopt8r4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- Explanation by instructor (minimise if possible)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studies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knowledge probe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review (esp for teaching)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parties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Worked example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Toy examples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•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Guided application to own work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 to the day: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short outline of the day followed by open discussion of everyone’s aims and hopes for the day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Code of conduct: https://www.ukrn.org/code-of-conduct/</a:t>
            </a:r>
            <a:endParaRPr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don’t want to leave learning to chance and hope that by the end of the session participants have succeeded, so we need to check progress during the session.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learning activities can be an assessment in themselves – Discussion is a great way of seeing who is engaging and what questions/comments are coming through to see progress or sticking points.</a:t>
            </a:r>
            <a:endParaRPr/>
          </a:p>
        </p:txBody>
      </p:sp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Finish by 12:30</a:t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Finish by 13:10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 planning an individual session (Nat): 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Matching learning outcomes to learning activities, include progress checks.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Introduce planning session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Individually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participants plan a session in their workshop, including intended outcomes, learning resources, a range of activities, and progress checks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in </a:t>
            </a: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training skills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topic leads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where needed</a:t>
            </a:r>
            <a:endParaRPr b="0" i="0" sz="1100" u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Facilitated discussion and reflection</a:t>
            </a:r>
            <a:endParaRPr b="0" i="0" sz="110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groups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participants reflect and note their conclusions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Helping trainees adopt open research practices after the workshop (Matt):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Tips to help trainees adopt open research practices when their work environment may not necessarily support that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Ten simple rules for implementing open and reproducible research practices after attending a training course (from preprint)</a:t>
            </a:r>
            <a:endParaRPr b="0" i="0" sz="110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Real world examples / stories of the uptake of open code</a:t>
            </a:r>
            <a:endParaRPr b="0" i="0" sz="110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Facilitated </a:t>
            </a:r>
            <a:r>
              <a:rPr b="0" i="0" lang="en-GB" sz="1100" u="sng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discussion of the challenges that trainees may face in adopting open research practices, </a:t>
            </a: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and how these might be overcome</a:t>
            </a:r>
            <a:endParaRPr b="0" i="0" sz="110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Finish by 14:30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Real world examples / stories of the uptake of prereg / RR</a:t>
            </a:r>
            <a:endParaRPr b="0" i="0" sz="110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revisit discussion of the challenges that trainees may face in adopting open research practices, </a:t>
            </a: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and how these might be overcome</a:t>
            </a:r>
            <a:endParaRPr b="0" i="0" sz="110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Delivering the workshop: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how to be an effective trainer / facilitator / coach etc (explain these roles).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Introduce the exercise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Facilitated discussion - How did it feel to present / deliver?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Individually, participants reflect and note their conclusions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Delivering the workshop: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how to be an effective trainer / facilitator / coach etc (explain these roles).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Introduce the exercise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Individually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identify one aspect of your session that you’re not looking forward to delivering, and plan a rough way of approaching it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groups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practice delivering it; take turns in the role of trainer, learner, observer/feedback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Facilitated discussion - How did it feel to present / deliver?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Individually, participants reflect and note their conclusions</a:t>
            </a:r>
            <a:endParaRPr/>
          </a:p>
          <a:p>
            <a:pPr indent="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Results of Menti - https://www.mentimeter.com/app/presentation/alvrtciucaf56td6zkyfx9jyvuham6zh/wtqkp18o5urf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teaching style/approach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don’t be afraid of mistakes and not knowing answers to all questions – these can be great learning moments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your approach to teaching and how this has been influenced by how your were taught.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of learning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they know, what do they need to know?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should be doing the learning, think about how much content vs activity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Accessibility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Pace, slide structure and contrast, closed captions on videos, allowing enough time for tasks, variety of activities and ways to engage.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tools will you use? Have you tested them do the learners know about them and can access?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Asking simple questions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991c707ef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21991c707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you, the participants, will have different expected outcomes by the end of the day, depending on what level of experience you had going in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for one (big) step further than you are right now, by the end of the day (0 -&gt; basic taster workshop, or already have a workshop - &gt; improved/expanded one)</a:t>
            </a:r>
            <a:endParaRPr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Ideally, each group has a solid draft workshop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we are expecting people to work in groups, to produce one workshop plan per group.  The idea is that, as far as possible, this creates a supportive group to help each member deliver their workshop in their institution. Of course, they might decide to run workshops across several institutions, or some other model.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Workshop planning session: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Staged writing of workshops plans using templates provided (overall plan, session design, activities, progress checking, overall evaluation)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groups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confirm workshop sessions each member will lead on designing, write for 15 mins, review each others’ draft for 5 mins, feedback, repeat.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in </a:t>
            </a: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training skills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topic leads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where needed</a:t>
            </a:r>
            <a:endParaRPr b="0" i="0" sz="1100" u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groups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participants reflect and note their conclusions, and agree practical next steps to make sure the work continues after today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UKRN expect and will do – a workshop run in July, reflection in Aug/Sept, further workshops in 23-24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Specific commitments to action from each group; who will do what, by when?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 facilitated discussion of support trainers expect from their institutions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Next steps in evaluation of this event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Final reflections, and close</a:t>
            </a:r>
            <a:endParaRPr b="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b3a5d9146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1b3a5d914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b3a5d9146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1b3a5d914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b3a5d914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1b3a5d91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b3a5d9146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1b3a5d914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Finish by 10:30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Identifying your trainees: (Eilis)</a:t>
            </a:r>
            <a:endParaRPr b="0"/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Overview of the topic of each group </a:t>
            </a: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(helps people know if they are in the right group)</a:t>
            </a:r>
            <a:endParaRPr b="0" i="0" sz="1100" u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Introduce facilitated group discussions of:</a:t>
            </a:r>
            <a:endParaRPr/>
          </a:p>
          <a:p>
            <a:pPr indent="-298450" lvl="0" marL="3498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who the trainers would be targeting – the trainees</a:t>
            </a:r>
            <a:endParaRPr b="0" i="0" sz="11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3498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how to identify their learning goals</a:t>
            </a:r>
            <a:endParaRPr b="0" i="0" sz="11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-GB" sz="11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Participants reflect and note their conclusions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text, outdoor, sign&#10;&#10;Description automatically generated" id="11" name="Google Shape;11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47712" y="148200"/>
            <a:ext cx="1587731" cy="15877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osf.io/954y8" TargetMode="External"/><Relationship Id="rId4" Type="http://schemas.openxmlformats.org/officeDocument/2006/relationships/hyperlink" Target="https://osf.io/5msxz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1524000" y="2705877"/>
            <a:ext cx="9144000" cy="8040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0" lang="en-GB" sz="4940">
                <a:latin typeface="Arial"/>
                <a:ea typeface="Arial"/>
                <a:cs typeface="Arial"/>
                <a:sym typeface="Arial"/>
              </a:rPr>
              <a:t>Preregistration and Registered Reports</a:t>
            </a:r>
            <a:endParaRPr sz="8000"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300"/>
              <a:t>GW4 Train the Trainer Workshop </a:t>
            </a:r>
            <a:endParaRPr sz="3600"/>
          </a:p>
        </p:txBody>
      </p:sp>
      <p:pic>
        <p:nvPicPr>
          <p:cNvPr id="80" name="Google Shape;8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75" y="6295075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5" y="6295075"/>
            <a:ext cx="36195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1112525" y="5960200"/>
            <a:ext cx="95016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900"/>
              <a:t>This work is licensed under </a:t>
            </a:r>
            <a:r>
              <a:rPr lang="en-GB" sz="900" u="sng">
                <a:solidFill>
                  <a:srgbClr val="13A89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4.0</a:t>
            </a:r>
            <a:r>
              <a:rPr lang="en-GB" sz="900"/>
              <a:t>.</a:t>
            </a:r>
            <a:endParaRPr sz="900" u="sng">
              <a:solidFill>
                <a:srgbClr val="13A8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alibri"/>
                <a:ea typeface="Calibri"/>
                <a:cs typeface="Calibri"/>
                <a:sym typeface="Calibri"/>
              </a:rPr>
              <a:t>UKRN, with contributions from (z-a): Zelenka, N; Thompson, J; Merrett, J.K; Jacobs, N; Howson, L; Hannon, E; Clarke, A; Barrell, J.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b3a5d9146_0_29"/>
          <p:cNvSpPr txBox="1"/>
          <p:nvPr>
            <p:ph type="title"/>
          </p:nvPr>
        </p:nvSpPr>
        <p:spPr>
          <a:xfrm>
            <a:off x="838200" y="365125"/>
            <a:ext cx="88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Identifying your trainees</a:t>
            </a:r>
            <a:endParaRPr/>
          </a:p>
        </p:txBody>
      </p:sp>
      <p:sp>
        <p:nvSpPr>
          <p:cNvPr id="146" name="Google Shape;146;g21b3a5d9146_0_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/>
              <a:t>For example: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/>
              <a:t>New to preregistration / unconvinced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/>
              <a:t>Interested but inexperienced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/>
              <a:t>Already has experience with prereg but wants to improve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/>
              <a:t>Prerequisites? 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/>
              <a:t>Part of a specific field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/>
              <a:t>Particular career stage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/>
              <a:t>Particular background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GB" sz="2200"/>
              <a:t>Already have a study they want to preregister / write a Registered Report for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b3a5d9146_0_71"/>
          <p:cNvSpPr txBox="1"/>
          <p:nvPr>
            <p:ph type="title"/>
          </p:nvPr>
        </p:nvSpPr>
        <p:spPr>
          <a:xfrm>
            <a:off x="838200" y="365125"/>
            <a:ext cx="88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Group Discussion</a:t>
            </a:r>
            <a:endParaRPr/>
          </a:p>
        </p:txBody>
      </p:sp>
      <p:sp>
        <p:nvSpPr>
          <p:cNvPr id="152" name="Google Shape;152;g21b3a5d9146_0_7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900"/>
              <a:t>Who are the trainees you are targeting?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900"/>
              <a:t>      How would you identify their learning goals?</a:t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5"/>
          <p:cNvGrpSpPr/>
          <p:nvPr/>
        </p:nvGrpSpPr>
        <p:grpSpPr>
          <a:xfrm>
            <a:off x="2313800" y="1317001"/>
            <a:ext cx="7198656" cy="4930965"/>
            <a:chOff x="98911" y="1213"/>
            <a:chExt cx="7198656" cy="5240133"/>
          </a:xfrm>
        </p:grpSpPr>
        <p:sp>
          <p:nvSpPr>
            <p:cNvPr id="158" name="Google Shape;158;p5"/>
            <p:cNvSpPr/>
            <p:nvPr/>
          </p:nvSpPr>
          <p:spPr>
            <a:xfrm>
              <a:off x="2340292" y="1213"/>
              <a:ext cx="2715894" cy="1357947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2380065" y="40986"/>
              <a:ext cx="2636348" cy="1278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0950" lIns="140950" spcFirstLastPara="1" rIns="140950" wrap="square" tIns="14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0" i="0" lang="en-GB" sz="3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Session outcomes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 rot="3600000">
              <a:off x="4112183" y="2383639"/>
              <a:ext cx="1413494" cy="475281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599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 rot="3600000">
              <a:off x="4254767" y="2478695"/>
              <a:ext cx="1128326" cy="285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581673" y="3883399"/>
              <a:ext cx="2715894" cy="1357947"/>
            </a:xfrm>
            <a:prstGeom prst="roundRect">
              <a:avLst>
                <a:gd fmla="val 10000" name="adj"/>
              </a:avLst>
            </a:prstGeom>
            <a:solidFill>
              <a:srgbClr val="4CC38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4621446" y="3923172"/>
              <a:ext cx="2636348" cy="1278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0950" lIns="140950" spcFirstLastPara="1" rIns="140950" wrap="square" tIns="14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0" i="0" lang="en-GB" sz="3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Session activities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>
              <a:off x="2991492" y="4324732"/>
              <a:ext cx="1413494" cy="475281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4CC3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3134076" y="4419788"/>
              <a:ext cx="1128326" cy="285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8911" y="3883399"/>
              <a:ext cx="2715894" cy="1357947"/>
            </a:xfrm>
            <a:prstGeom prst="roundRect">
              <a:avLst>
                <a:gd fmla="val 10000" name="adj"/>
              </a:avLst>
            </a:prstGeom>
            <a:solidFill>
              <a:srgbClr val="6FAB4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138684" y="3923172"/>
              <a:ext cx="2636348" cy="1278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0950" lIns="140950" spcFirstLastPara="1" rIns="140950" wrap="square" tIns="14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0" i="0" lang="en-GB" sz="3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Checking progress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 rot="-3600000">
              <a:off x="1870802" y="2383639"/>
              <a:ext cx="1413494" cy="475281"/>
            </a:xfrm>
            <a:prstGeom prst="leftRightArrow">
              <a:avLst>
                <a:gd fmla="val 60000" name="adj1"/>
                <a:gd fmla="val 50000" name="adj2"/>
              </a:avLst>
            </a:prstGeom>
            <a:solidFill>
              <a:srgbClr val="6FAB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 txBox="1"/>
            <p:nvPr/>
          </p:nvSpPr>
          <p:spPr>
            <a:xfrm rot="-3600000">
              <a:off x="2013386" y="2478695"/>
              <a:ext cx="1128326" cy="285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5"/>
          <p:cNvSpPr txBox="1"/>
          <p:nvPr/>
        </p:nvSpPr>
        <p:spPr>
          <a:xfrm>
            <a:off x="7391609" y="1566404"/>
            <a:ext cx="2743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we want learners to know?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37175" y="5129387"/>
            <a:ext cx="218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will we know the learners have learnt?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9448798" y="5283276"/>
            <a:ext cx="2743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will the learners learn?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9934472" y="6391971"/>
            <a:ext cx="22575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Adapted from Biggs (1999).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>
            <p:ph type="title"/>
          </p:nvPr>
        </p:nvSpPr>
        <p:spPr>
          <a:xfrm>
            <a:off x="838200" y="365125"/>
            <a:ext cx="88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Constructive Alignment</a:t>
            </a:r>
            <a:br>
              <a:rPr lang="en-GB"/>
            </a:b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outcomes/objectives</a:t>
            </a:r>
            <a:endParaRPr/>
          </a:p>
        </p:txBody>
      </p:sp>
      <p:sp>
        <p:nvSpPr>
          <p:cNvPr id="181" name="Google Shape;18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b="1" lang="en-GB"/>
              <a:t>What do we want learners to know? </a:t>
            </a:r>
            <a:r>
              <a:rPr b="1" lang="en-GB">
                <a:solidFill>
                  <a:srgbClr val="888888"/>
                </a:solidFill>
              </a:rPr>
              <a:t>(Produce? Demonstrate?)</a:t>
            </a:r>
            <a:endParaRPr>
              <a:solidFill>
                <a:srgbClr val="88888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>
              <a:solidFill>
                <a:srgbClr val="A5A5A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GB"/>
              <a:t>By the end of the session/workshop/course learners should be able to…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0" r="0" t="19"/>
          <a:stretch/>
        </p:blipFill>
        <p:spPr>
          <a:xfrm>
            <a:off x="20" y="1135758"/>
            <a:ext cx="10174758" cy="572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 an overall workshop</a:t>
            </a:r>
            <a:endParaRPr/>
          </a:p>
        </p:txBody>
      </p:sp>
      <p:sp>
        <p:nvSpPr>
          <p:cNvPr id="194" name="Google Shape;194;p4"/>
          <p:cNvSpPr txBox="1"/>
          <p:nvPr/>
        </p:nvSpPr>
        <p:spPr>
          <a:xfrm>
            <a:off x="2185150" y="1882600"/>
            <a:ext cx="6824400" cy="5232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Trainees prior knowledge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621925" y="2756625"/>
            <a:ext cx="2269200" cy="5232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8338300" y="2756625"/>
            <a:ext cx="2269200" cy="5232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Technical skill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8338300" y="3710225"/>
            <a:ext cx="2269200" cy="5232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Technical skill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8338300" y="4542800"/>
            <a:ext cx="2269200" cy="5232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Technical skill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621925" y="3649700"/>
            <a:ext cx="2269200" cy="5232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621925" y="4542775"/>
            <a:ext cx="2269200" cy="5232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2404775" y="5537850"/>
            <a:ext cx="6824400" cy="5232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Workshop objectives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4"/>
          <p:cNvCxnSpPr>
            <a:stCxn id="194" idx="2"/>
            <a:endCxn id="195" idx="0"/>
          </p:cNvCxnSpPr>
          <p:nvPr/>
        </p:nvCxnSpPr>
        <p:spPr>
          <a:xfrm flipH="1">
            <a:off x="1756450" y="2405800"/>
            <a:ext cx="3840900" cy="350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3" name="Google Shape;203;p4"/>
          <p:cNvCxnSpPr>
            <a:stCxn id="195" idx="3"/>
            <a:endCxn id="196" idx="1"/>
          </p:cNvCxnSpPr>
          <p:nvPr/>
        </p:nvCxnSpPr>
        <p:spPr>
          <a:xfrm>
            <a:off x="2891125" y="3018225"/>
            <a:ext cx="5447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4" name="Google Shape;204;p4"/>
          <p:cNvCxnSpPr>
            <a:endCxn id="199" idx="3"/>
          </p:cNvCxnSpPr>
          <p:nvPr/>
        </p:nvCxnSpPr>
        <p:spPr>
          <a:xfrm flipH="1">
            <a:off x="2891125" y="3018200"/>
            <a:ext cx="5447100" cy="89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5" name="Google Shape;205;p4"/>
          <p:cNvCxnSpPr>
            <a:stCxn id="199" idx="3"/>
            <a:endCxn id="197" idx="1"/>
          </p:cNvCxnSpPr>
          <p:nvPr/>
        </p:nvCxnSpPr>
        <p:spPr>
          <a:xfrm>
            <a:off x="2891125" y="3911300"/>
            <a:ext cx="5447100" cy="6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6" name="Google Shape;206;p4"/>
          <p:cNvCxnSpPr>
            <a:stCxn id="197" idx="1"/>
            <a:endCxn id="200" idx="3"/>
          </p:cNvCxnSpPr>
          <p:nvPr/>
        </p:nvCxnSpPr>
        <p:spPr>
          <a:xfrm flipH="1">
            <a:off x="2891200" y="3971825"/>
            <a:ext cx="5447100" cy="832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7" name="Google Shape;207;p4"/>
          <p:cNvCxnSpPr>
            <a:endCxn id="198" idx="1"/>
          </p:cNvCxnSpPr>
          <p:nvPr/>
        </p:nvCxnSpPr>
        <p:spPr>
          <a:xfrm>
            <a:off x="2891200" y="4804400"/>
            <a:ext cx="5447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8" name="Google Shape;208;p4"/>
          <p:cNvCxnSpPr>
            <a:stCxn id="198" idx="2"/>
            <a:endCxn id="201" idx="0"/>
          </p:cNvCxnSpPr>
          <p:nvPr/>
        </p:nvCxnSpPr>
        <p:spPr>
          <a:xfrm flipH="1">
            <a:off x="5817100" y="5066000"/>
            <a:ext cx="3655800" cy="47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9" name="Google Shape;209;p4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838200" y="365125"/>
            <a:ext cx="88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rgbClr val="000000"/>
                </a:solidFill>
              </a:rPr>
              <a:t>Group Discussion</a:t>
            </a:r>
            <a:endParaRPr/>
          </a:p>
        </p:txBody>
      </p:sp>
      <p:sp>
        <p:nvSpPr>
          <p:cNvPr id="215" name="Google Shape;215;p34"/>
          <p:cNvSpPr txBox="1"/>
          <p:nvPr/>
        </p:nvSpPr>
        <p:spPr>
          <a:xfrm>
            <a:off x="504250" y="2201975"/>
            <a:ext cx="107073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the overall goals of the workshop, what outcomes do you hope the trainees will achieve as a result of your workshop?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overall approaches do you expect to use to achieve these outcomes?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evaluate the outcomes?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the structure of your workshop by dividing the workshop into individual sessions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ahead for later in today and decide who is responsible for leading planning for each session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4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BREAK</a:t>
            </a:r>
            <a:endParaRPr/>
          </a:p>
        </p:txBody>
      </p:sp>
      <p:sp>
        <p:nvSpPr>
          <p:cNvPr id="222" name="Google Shape;222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b3a5d9146_0_44"/>
          <p:cNvSpPr txBox="1"/>
          <p:nvPr>
            <p:ph type="title"/>
          </p:nvPr>
        </p:nvSpPr>
        <p:spPr>
          <a:xfrm>
            <a:off x="838200" y="365125"/>
            <a:ext cx="88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rgbClr val="000000"/>
                </a:solidFill>
              </a:rPr>
              <a:t>Example prereg workshop</a:t>
            </a:r>
            <a:endParaRPr/>
          </a:p>
        </p:txBody>
      </p:sp>
      <p:sp>
        <p:nvSpPr>
          <p:cNvPr id="228" name="Google Shape;228;g21b3a5d9146_0_44"/>
          <p:cNvSpPr txBox="1"/>
          <p:nvPr/>
        </p:nvSpPr>
        <p:spPr>
          <a:xfrm>
            <a:off x="1198179" y="2159876"/>
            <a:ext cx="10014280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2-hour workshop on preregistration (including what, why, how, and exercises):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https://osf.io/954y8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15-minute overview of prereg (includes slide comparing prereg to RR):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https://osf.io/5msxz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activities</a:t>
            </a:r>
            <a:endParaRPr/>
          </a:p>
        </p:txBody>
      </p:sp>
      <p:sp>
        <p:nvSpPr>
          <p:cNvPr id="234" name="Google Shape;234;p10"/>
          <p:cNvSpPr txBox="1"/>
          <p:nvPr>
            <p:ph idx="1" type="body"/>
          </p:nvPr>
        </p:nvSpPr>
        <p:spPr>
          <a:xfrm>
            <a:off x="838200" y="1825624"/>
            <a:ext cx="7898696" cy="445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>
                <a:solidFill>
                  <a:srgbClr val="000000"/>
                </a:solidFill>
              </a:rPr>
              <a:t>How will the learners learn?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solidFill>
                  <a:srgbClr val="000000"/>
                </a:solidFill>
              </a:rPr>
              <a:t>How do you choose your learning activities?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>
                <a:solidFill>
                  <a:srgbClr val="000000"/>
                </a:solidFill>
              </a:rPr>
              <a:t>What influences your choice of learning activities?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solidFill>
                  <a:srgbClr val="000000"/>
                </a:solidFill>
              </a:rPr>
              <a:t>The QR code takes you to a Padlet that explores some activities identified in previous sessions.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>
                <a:solidFill>
                  <a:srgbClr val="000000"/>
                </a:solidFill>
              </a:rPr>
              <a:t>Feel free to add to this resource.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35" name="Google Shape;235;p10"/>
          <p:cNvPicPr preferRelativeResize="0"/>
          <p:nvPr/>
        </p:nvPicPr>
        <p:blipFill rotWithShape="1">
          <a:blip r:embed="rId3">
            <a:alphaModFix/>
          </a:blip>
          <a:srcRect b="11999" l="30000" r="30044" t="14788"/>
          <a:stretch/>
        </p:blipFill>
        <p:spPr>
          <a:xfrm>
            <a:off x="8736896" y="3557847"/>
            <a:ext cx="2984049" cy="307571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Welcome </a:t>
            </a:r>
            <a:endParaRPr/>
          </a:p>
        </p:txBody>
      </p:sp>
      <p:sp>
        <p:nvSpPr>
          <p:cNvPr id="88" name="Google Shape;88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Introductions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Motivation for the day (us &amp; you)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Housekeeping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	</a:t>
            </a:r>
            <a:r>
              <a:rPr lang="en-GB" sz="2000"/>
              <a:t>www.ukrn.org/code-of-conduct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Learning checks</a:t>
            </a:r>
            <a:endParaRPr/>
          </a:p>
        </p:txBody>
      </p:sp>
      <p:sp>
        <p:nvSpPr>
          <p:cNvPr id="242" name="Google Shape;242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000000"/>
                </a:solidFill>
              </a:rPr>
              <a:t>How will we know the learners have learnt?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000000"/>
                </a:solidFill>
              </a:rPr>
              <a:t>How do you know your teaching approach has been effective?</a:t>
            </a:r>
            <a:endParaRPr/>
          </a:p>
        </p:txBody>
      </p:sp>
      <p:sp>
        <p:nvSpPr>
          <p:cNvPr id="243" name="Google Shape;243;p11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Learning checks</a:t>
            </a:r>
            <a:endParaRPr/>
          </a:p>
        </p:txBody>
      </p:sp>
      <p:grpSp>
        <p:nvGrpSpPr>
          <p:cNvPr id="249" name="Google Shape;249;p12"/>
          <p:cNvGrpSpPr/>
          <p:nvPr/>
        </p:nvGrpSpPr>
        <p:grpSpPr>
          <a:xfrm>
            <a:off x="203533" y="2030629"/>
            <a:ext cx="11779390" cy="4362737"/>
            <a:chOff x="4028" y="339941"/>
            <a:chExt cx="11779390" cy="4362737"/>
          </a:xfrm>
        </p:grpSpPr>
        <p:sp>
          <p:nvSpPr>
            <p:cNvPr id="250" name="Google Shape;250;p12"/>
            <p:cNvSpPr/>
            <p:nvPr/>
          </p:nvSpPr>
          <p:spPr>
            <a:xfrm>
              <a:off x="4028" y="339941"/>
              <a:ext cx="2181368" cy="1308821"/>
            </a:xfrm>
            <a:prstGeom prst="rect">
              <a:avLst/>
            </a:prstGeom>
            <a:solidFill>
              <a:srgbClr val="3A66B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2"/>
            <p:cNvSpPr txBox="1"/>
            <p:nvPr/>
          </p:nvSpPr>
          <p:spPr>
            <a:xfrm>
              <a:off x="4028" y="339941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Questioning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2403534" y="339941"/>
              <a:ext cx="2181368" cy="1308821"/>
            </a:xfrm>
            <a:prstGeom prst="rect">
              <a:avLst/>
            </a:prstGeom>
            <a:solidFill>
              <a:srgbClr val="3E6AB8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2"/>
            <p:cNvSpPr txBox="1"/>
            <p:nvPr/>
          </p:nvSpPr>
          <p:spPr>
            <a:xfrm>
              <a:off x="2403534" y="339941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Feedback form 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4803039" y="339941"/>
              <a:ext cx="2181368" cy="1308821"/>
            </a:xfrm>
            <a:prstGeom prst="rect">
              <a:avLst/>
            </a:prstGeom>
            <a:solidFill>
              <a:srgbClr val="446FBE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2"/>
            <p:cNvSpPr txBox="1"/>
            <p:nvPr/>
          </p:nvSpPr>
          <p:spPr>
            <a:xfrm>
              <a:off x="4803039" y="339941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Using Mentimeter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202545" y="339941"/>
              <a:ext cx="2181368" cy="1308821"/>
            </a:xfrm>
            <a:prstGeom prst="rect">
              <a:avLst/>
            </a:prstGeom>
            <a:solidFill>
              <a:srgbClr val="4C74C0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2"/>
            <p:cNvSpPr txBox="1"/>
            <p:nvPr/>
          </p:nvSpPr>
          <p:spPr>
            <a:xfrm>
              <a:off x="7202545" y="339941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Formative assessment and feedback.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9602050" y="339941"/>
              <a:ext cx="2181368" cy="1308821"/>
            </a:xfrm>
            <a:prstGeom prst="rect">
              <a:avLst/>
            </a:prstGeom>
            <a:solidFill>
              <a:srgbClr val="567AC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2"/>
            <p:cNvSpPr txBox="1"/>
            <p:nvPr/>
          </p:nvSpPr>
          <p:spPr>
            <a:xfrm>
              <a:off x="9602050" y="339941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discussion to double check if ILOs are fulfilled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4028" y="1866899"/>
              <a:ext cx="2181368" cy="1308821"/>
            </a:xfrm>
            <a:prstGeom prst="rect">
              <a:avLst/>
            </a:prstGeom>
            <a:solidFill>
              <a:srgbClr val="5F80C4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2"/>
            <p:cNvSpPr txBox="1"/>
            <p:nvPr/>
          </p:nvSpPr>
          <p:spPr>
            <a:xfrm>
              <a:off x="4028" y="1866899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Include quizzes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2403534" y="1866899"/>
              <a:ext cx="2181368" cy="1308821"/>
            </a:xfrm>
            <a:prstGeom prst="rect">
              <a:avLst/>
            </a:prstGeom>
            <a:solidFill>
              <a:srgbClr val="6786C7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2"/>
            <p:cNvSpPr txBox="1"/>
            <p:nvPr/>
          </p:nvSpPr>
          <p:spPr>
            <a:xfrm>
              <a:off x="2403534" y="1866899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Polls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4803039" y="1866899"/>
              <a:ext cx="2181368" cy="1308821"/>
            </a:xfrm>
            <a:prstGeom prst="rect">
              <a:avLst/>
            </a:prstGeom>
            <a:solidFill>
              <a:srgbClr val="708CCA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2"/>
            <p:cNvSpPr txBox="1"/>
            <p:nvPr/>
          </p:nvSpPr>
          <p:spPr>
            <a:xfrm>
              <a:off x="4803039" y="1866899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Put forward an example and see how the concepts from the session are applied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202545" y="1866899"/>
              <a:ext cx="2181368" cy="1308821"/>
            </a:xfrm>
            <a:prstGeom prst="rect">
              <a:avLst/>
            </a:prstGeom>
            <a:solidFill>
              <a:srgbClr val="7992CD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7202545" y="1866899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Demonstrating what they have learnt in practical session following theory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9602050" y="1866899"/>
              <a:ext cx="2181368" cy="1308821"/>
            </a:xfrm>
            <a:prstGeom prst="rect">
              <a:avLst/>
            </a:prstGeom>
            <a:solidFill>
              <a:srgbClr val="8298CF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9602050" y="1866899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Sometimes they telegraph it with their faces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2403534" y="3393857"/>
              <a:ext cx="2181368" cy="1308821"/>
            </a:xfrm>
            <a:prstGeom prst="rect">
              <a:avLst/>
            </a:prstGeom>
            <a:solidFill>
              <a:srgbClr val="8B9ED1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2"/>
            <p:cNvSpPr txBox="1"/>
            <p:nvPr/>
          </p:nvSpPr>
          <p:spPr>
            <a:xfrm>
              <a:off x="2403534" y="3393857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Describe the next step in a calculation or procedure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4803039" y="3393857"/>
              <a:ext cx="2181368" cy="1308821"/>
            </a:xfrm>
            <a:prstGeom prst="rect">
              <a:avLst/>
            </a:prstGeom>
            <a:solidFill>
              <a:srgbClr val="93A5D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2"/>
            <p:cNvSpPr txBox="1"/>
            <p:nvPr/>
          </p:nvSpPr>
          <p:spPr>
            <a:xfrm>
              <a:off x="4803039" y="3393857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Ask them to work on example questions.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202545" y="3393857"/>
              <a:ext cx="2181368" cy="1308821"/>
            </a:xfrm>
            <a:prstGeom prst="rect">
              <a:avLst/>
            </a:prstGeom>
            <a:solidFill>
              <a:srgbClr val="9BABD7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2"/>
            <p:cNvSpPr txBox="1"/>
            <p:nvPr/>
          </p:nvSpPr>
          <p:spPr>
            <a:xfrm>
              <a:off x="7202545" y="3393857"/>
              <a:ext cx="2181368" cy="1308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Taking short breaks in a session to ask if something makes sense, or are there any questions</a:t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12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 planning an individual session </a:t>
            </a:r>
            <a:endParaRPr/>
          </a:p>
        </p:txBody>
      </p:sp>
      <p:sp>
        <p:nvSpPr>
          <p:cNvPr id="282" name="Google Shape;28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u="sng"/>
              <a:t>Individually</a:t>
            </a:r>
            <a:r>
              <a:rPr lang="en-GB"/>
              <a:t>, plan a session in your workshop, including intended outcomes, learning resources, a range of activities, and progress checks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9370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We are available throughout this stage to help you.</a:t>
            </a:r>
            <a:endParaRPr sz="28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u="sng"/>
              <a:t>In groups</a:t>
            </a:r>
            <a:r>
              <a:rPr lang="en-GB"/>
              <a:t>, reflect on each others sessions and note your conclusions</a:t>
            </a: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LUNCH</a:t>
            </a:r>
            <a:endParaRPr/>
          </a:p>
        </p:txBody>
      </p:sp>
      <p:sp>
        <p:nvSpPr>
          <p:cNvPr id="289" name="Google Shape;28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Helping trainees adopt open research practices after the workshop </a:t>
            </a:r>
            <a:endParaRPr/>
          </a:p>
        </p:txBody>
      </p:sp>
      <p:sp>
        <p:nvSpPr>
          <p:cNvPr id="295" name="Google Shape;29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u="sng"/>
              <a:t>In groups</a:t>
            </a:r>
            <a:r>
              <a:rPr lang="en-GB"/>
              <a:t>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Reflect on what barriers your trainees may encounter in adopting preregistration/ Registered Reports.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How can you plan the workshop to help the trainees address those barriers?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 simple rules for implementing open science after training</a:t>
            </a:r>
            <a:endParaRPr/>
          </a:p>
        </p:txBody>
      </p:sp>
      <p:sp>
        <p:nvSpPr>
          <p:cNvPr id="301" name="Google Shape;301;p16"/>
          <p:cNvSpPr txBox="1"/>
          <p:nvPr>
            <p:ph idx="1" type="body"/>
          </p:nvPr>
        </p:nvSpPr>
        <p:spPr>
          <a:xfrm>
            <a:off x="838200" y="1825624"/>
            <a:ext cx="10948516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/>
              <a:buAutoNum type="arabicPeriod"/>
            </a:pPr>
            <a:r>
              <a:rPr lang="en-GB"/>
              <a:t>Join a community to access expertise and support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/>
              <a:buAutoNum type="arabicPeriod"/>
            </a:pPr>
            <a:r>
              <a:rPr lang="en-GB"/>
              <a:t>Make a shortlist of practices that you might want to implement in your current project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/>
              <a:buAutoNum type="arabicPeriod"/>
            </a:pPr>
            <a:r>
              <a:rPr lang="en-GB"/>
              <a:t>Talk to your research team about changing practices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/>
              <a:buAutoNum type="arabicPeriod"/>
            </a:pPr>
            <a:r>
              <a:rPr lang="en-GB"/>
              <a:t>Prepare for resistance and address it constructively.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/>
              <a:buAutoNum type="arabicPeriod"/>
            </a:pPr>
            <a:r>
              <a:rPr lang="en-GB"/>
              <a:t>Decide what to implement and set up an implementation plan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/>
              <a:buAutoNum type="arabicPeriod"/>
            </a:pPr>
            <a:r>
              <a:rPr lang="en-GB"/>
              <a:t>Be patient and ready to compromise. Research improvement is a marathon, not a sprint.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/>
              <a:buAutoNum type="arabicPeriod"/>
            </a:pPr>
            <a:r>
              <a:rPr lang="en-GB"/>
              <a:t>Plan to make changes sustainable.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/>
              <a:buAutoNum type="arabicPeriod"/>
            </a:pPr>
            <a:r>
              <a:rPr lang="en-GB"/>
              <a:t>Develop your own skills and get recognition for changing practices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/>
              <a:buAutoNum type="arabicPeriod"/>
            </a:pPr>
            <a:r>
              <a:rPr lang="en-GB"/>
              <a:t>Look after yourself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/>
              <a:buAutoNum type="arabicPeriod"/>
            </a:pPr>
            <a:r>
              <a:rPr lang="en-GB"/>
              <a:t>Find future employers who value your skills and interests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Delivering the workshop</a:t>
            </a:r>
            <a:endParaRPr/>
          </a:p>
        </p:txBody>
      </p:sp>
      <p:sp>
        <p:nvSpPr>
          <p:cNvPr id="307" name="Google Shape;30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400" u="sng"/>
              <a:t>Individually</a:t>
            </a:r>
            <a:r>
              <a:rPr lang="en-GB" sz="3400"/>
              <a:t>, identify one aspect of your session that you’re not looking forward to delivering, and plan a rough way of approaching it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4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400" u="sng"/>
              <a:t>In groups</a:t>
            </a:r>
            <a:r>
              <a:rPr lang="en-GB" sz="3400"/>
              <a:t>, practice delivering it; take turns in the role of trainer, learner, observer/feedback</a:t>
            </a:r>
            <a:endParaRPr sz="5100"/>
          </a:p>
        </p:txBody>
      </p:sp>
      <p:sp>
        <p:nvSpPr>
          <p:cNvPr id="308" name="Google Shape;308;p17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makes a good facilitator?</a:t>
            </a:r>
            <a:endParaRPr/>
          </a:p>
        </p:txBody>
      </p:sp>
      <p:sp>
        <p:nvSpPr>
          <p:cNvPr id="314" name="Google Shape;31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You can use the QR code to add your responses to this question</a:t>
            </a:r>
            <a:endParaRPr/>
          </a:p>
        </p:txBody>
      </p:sp>
      <p:pic>
        <p:nvPicPr>
          <p:cNvPr id="315" name="Google Shape;315;p18"/>
          <p:cNvPicPr preferRelativeResize="0"/>
          <p:nvPr/>
        </p:nvPicPr>
        <p:blipFill rotWithShape="1">
          <a:blip r:embed="rId3">
            <a:alphaModFix/>
          </a:blip>
          <a:srcRect b="23393" l="36409" r="36045" t="28605"/>
          <a:stretch/>
        </p:blipFill>
        <p:spPr>
          <a:xfrm>
            <a:off x="8329353" y="3201035"/>
            <a:ext cx="3358342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8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Delivering the workshop</a:t>
            </a:r>
            <a:endParaRPr/>
          </a:p>
        </p:txBody>
      </p:sp>
      <p:sp>
        <p:nvSpPr>
          <p:cNvPr id="322" name="Google Shape;322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Considerations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Your teaching style/approach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Level of learning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Balance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Accessibility/inclusivity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Tools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3" name="Google Shape;323;p19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BREAK</a:t>
            </a:r>
            <a:endParaRPr/>
          </a:p>
        </p:txBody>
      </p:sp>
      <p:sp>
        <p:nvSpPr>
          <p:cNvPr id="329" name="Google Shape;32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991c707ef_0_1"/>
          <p:cNvSpPr txBox="1"/>
          <p:nvPr>
            <p:ph type="title"/>
          </p:nvPr>
        </p:nvSpPr>
        <p:spPr>
          <a:xfrm>
            <a:off x="838200" y="365125"/>
            <a:ext cx="88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94" name="Google Shape;94;g21991c707ef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Work in groups to develop a workshop for delivery in your institutions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Align these workshops with the optimal pedagogic practices relevant to the topic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Pre-empt barriers/challenges to motivating your trainees to adopt change in their working practise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Design a strategy to evaluate your workshop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Workshop planning session</a:t>
            </a:r>
            <a:endParaRPr/>
          </a:p>
        </p:txBody>
      </p:sp>
      <p:sp>
        <p:nvSpPr>
          <p:cNvPr id="335" name="Google Shape;33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 u="sng"/>
              <a:t>In groups</a:t>
            </a:r>
            <a:r>
              <a:rPr lang="en-GB" sz="2800"/>
              <a:t>, confirm workshop sessions each member will lead on designing, write for 15 mins, review each others’ draft for 5 mins, feedback, repeat.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9370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We are available to help during this activity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u="sng"/>
              <a:t>In groups</a:t>
            </a:r>
            <a:r>
              <a:rPr lang="en-GB"/>
              <a:t>, reflect on the process and agree practical next steps to make sure the work continues after today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37175" y="77821"/>
            <a:ext cx="801025" cy="63499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b="0"/>
          </a:p>
        </p:txBody>
      </p:sp>
      <p:sp>
        <p:nvSpPr>
          <p:cNvPr id="342" name="Google Shape;342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What UKRN expect – a workshop run in July, reflection in Aug/Sept, further workshops in 23-24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Specific commitments to action from each group; who will do what, by when?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Discussion of support trainers expect from their institutions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Next steps in evaluation of this event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b3a5d9146_0_10"/>
          <p:cNvSpPr txBox="1"/>
          <p:nvPr>
            <p:ph type="title"/>
          </p:nvPr>
        </p:nvSpPr>
        <p:spPr>
          <a:xfrm>
            <a:off x="838200" y="365125"/>
            <a:ext cx="88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Schedule</a:t>
            </a:r>
            <a:endParaRPr/>
          </a:p>
        </p:txBody>
      </p:sp>
      <p:graphicFrame>
        <p:nvGraphicFramePr>
          <p:cNvPr id="100" name="Google Shape;100;g21b3a5d9146_0_10"/>
          <p:cNvGraphicFramePr/>
          <p:nvPr/>
        </p:nvGraphicFramePr>
        <p:xfrm>
          <a:off x="570325" y="137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{90F507C7-E8B8-4643-A1C3-13A0C58A4600}</a:tableStyleId>
              </a:tblPr>
              <a:tblGrid>
                <a:gridCol w="1927450"/>
                <a:gridCol w="7773475"/>
              </a:tblGrid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1000-1030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900" u="none" cap="none" strike="noStrike">
                          <a:solidFill>
                            <a:schemeClr val="dk1"/>
                          </a:solidFill>
                        </a:rPr>
                        <a:t>Introduction to the day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1030-1100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Identifying your trainees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1100-1150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Planning an overall workshop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1150-1210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Break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1210-1310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Planning an individual session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1310-1350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Lunch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1350-1420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Helping trainees adopt open research practices after the workshop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1420-1510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Delivering the workshop - how to be an effective trainer.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1510-1530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Break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1530-1630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Workshop planning session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1630-1700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none" cap="none" strike="noStrike"/>
                        <a:t>Next steps</a:t>
                      </a:r>
                      <a:endParaRPr sz="1900" u="none" cap="none" strike="noStrike"/>
                    </a:p>
                  </a:txBody>
                  <a:tcPr marT="0" marB="0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Groups (by field)</a:t>
            </a:r>
            <a:endParaRPr/>
          </a:p>
        </p:txBody>
      </p:sp>
      <p:sp>
        <p:nvSpPr>
          <p:cNvPr id="106" name="Google Shape;106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Psychology 1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Psychology 2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Social sciences / qualitative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General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b3a5d9146_0_78"/>
          <p:cNvSpPr txBox="1"/>
          <p:nvPr>
            <p:ph type="title"/>
          </p:nvPr>
        </p:nvSpPr>
        <p:spPr>
          <a:xfrm>
            <a:off x="838200" y="365125"/>
            <a:ext cx="88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Group Discussion</a:t>
            </a:r>
            <a:endParaRPr/>
          </a:p>
        </p:txBody>
      </p:sp>
      <p:sp>
        <p:nvSpPr>
          <p:cNvPr id="112" name="Google Shape;112;g21b3a5d9146_0_7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900"/>
              <a:t>What is the overall goal of your workshop?</a:t>
            </a:r>
            <a:endParaRPr sz="29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900"/>
              <a:t>What’s in scope and what’s out.*</a:t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/>
              <a:t>*Opportunity to change groups at this stage if appropriate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b3a5d9146_0_0"/>
          <p:cNvSpPr txBox="1"/>
          <p:nvPr>
            <p:ph type="title"/>
          </p:nvPr>
        </p:nvSpPr>
        <p:spPr>
          <a:xfrm>
            <a:off x="838200" y="365125"/>
            <a:ext cx="88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Workshop themes</a:t>
            </a:r>
            <a:endParaRPr/>
          </a:p>
        </p:txBody>
      </p:sp>
      <p:sp>
        <p:nvSpPr>
          <p:cNvPr id="118" name="Google Shape;118;g21b3a5d9146_0_0"/>
          <p:cNvSpPr txBox="1"/>
          <p:nvPr/>
        </p:nvSpPr>
        <p:spPr>
          <a:xfrm>
            <a:off x="838200" y="1644625"/>
            <a:ext cx="4591200" cy="1107965"/>
          </a:xfrm>
          <a:prstGeom prst="rect">
            <a:avLst/>
          </a:prstGeom>
          <a:solidFill>
            <a:srgbClr val="40417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preregistration is worth doing*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1b3a5d9146_0_0"/>
          <p:cNvSpPr txBox="1"/>
          <p:nvPr/>
        </p:nvSpPr>
        <p:spPr>
          <a:xfrm>
            <a:off x="5849475" y="1690825"/>
            <a:ext cx="4679400" cy="1061799"/>
          </a:xfrm>
          <a:prstGeom prst="rect">
            <a:avLst/>
          </a:prstGeom>
          <a:solidFill>
            <a:srgbClr val="40417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Acknowledging concerns</a:t>
            </a:r>
            <a:endParaRPr b="1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1b3a5d9146_0_0"/>
          <p:cNvSpPr txBox="1"/>
          <p:nvPr/>
        </p:nvSpPr>
        <p:spPr>
          <a:xfrm>
            <a:off x="838200" y="4278423"/>
            <a:ext cx="5572578" cy="1107965"/>
          </a:xfrm>
          <a:prstGeom prst="rect">
            <a:avLst/>
          </a:prstGeom>
          <a:solidFill>
            <a:srgbClr val="40417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craft (and write up) preregistrations*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1b3a5d9146_0_0"/>
          <p:cNvSpPr txBox="1"/>
          <p:nvPr/>
        </p:nvSpPr>
        <p:spPr>
          <a:xfrm>
            <a:off x="838200" y="2912379"/>
            <a:ext cx="4591200" cy="1107965"/>
          </a:xfrm>
          <a:prstGeom prst="rect">
            <a:avLst/>
          </a:prstGeom>
          <a:solidFill>
            <a:srgbClr val="40417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types of research to preregister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1b3a5d9146_0_0"/>
          <p:cNvSpPr txBox="1"/>
          <p:nvPr/>
        </p:nvSpPr>
        <p:spPr>
          <a:xfrm>
            <a:off x="5849475" y="2912378"/>
            <a:ext cx="4679400" cy="1107965"/>
          </a:xfrm>
          <a:prstGeom prst="rect">
            <a:avLst/>
          </a:prstGeom>
          <a:solidFill>
            <a:srgbClr val="40417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‘guiding principles’ of preregistration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b3a5d9146_0_20"/>
          <p:cNvSpPr txBox="1"/>
          <p:nvPr>
            <p:ph type="title"/>
          </p:nvPr>
        </p:nvSpPr>
        <p:spPr>
          <a:xfrm>
            <a:off x="838200" y="365125"/>
            <a:ext cx="887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Workshop themes</a:t>
            </a:r>
            <a:endParaRPr/>
          </a:p>
        </p:txBody>
      </p:sp>
      <p:sp>
        <p:nvSpPr>
          <p:cNvPr id="128" name="Google Shape;128;g21b3a5d9146_0_20"/>
          <p:cNvSpPr txBox="1"/>
          <p:nvPr/>
        </p:nvSpPr>
        <p:spPr>
          <a:xfrm>
            <a:off x="76025" y="1667125"/>
            <a:ext cx="5463000" cy="15914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2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preregistration/RR is worth doing</a:t>
            </a:r>
            <a:endParaRPr/>
          </a:p>
          <a:p>
            <a:pPr indent="-2159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Benefits to self (e.g., reputation, accountability, planning)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Benefits for science (e.g., improving inference and credibility)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convince others (find what matters to them)</a:t>
            </a:r>
            <a:endParaRPr/>
          </a:p>
        </p:txBody>
      </p:sp>
      <p:sp>
        <p:nvSpPr>
          <p:cNvPr id="129" name="Google Shape;129;g21b3a5d9146_0_20"/>
          <p:cNvSpPr txBox="1"/>
          <p:nvPr/>
        </p:nvSpPr>
        <p:spPr>
          <a:xfrm>
            <a:off x="5539025" y="1777975"/>
            <a:ext cx="4947600" cy="14222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2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Acknowledging concerns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Taking time / changing workload</a:t>
            </a:r>
            <a:endParaRPr/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Scooping</a:t>
            </a:r>
            <a:endParaRPr/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Constraining creativity or exploration</a:t>
            </a:r>
            <a:endParaRPr/>
          </a:p>
        </p:txBody>
      </p:sp>
      <p:sp>
        <p:nvSpPr>
          <p:cNvPr id="130" name="Google Shape;130;g21b3a5d9146_0_20"/>
          <p:cNvSpPr txBox="1"/>
          <p:nvPr/>
        </p:nvSpPr>
        <p:spPr>
          <a:xfrm>
            <a:off x="2689400" y="3283850"/>
            <a:ext cx="6555600" cy="16376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2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types of research to preregister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Hypothesis-testing research (e.g., clinical trials) are the most obvious candidates</a:t>
            </a:r>
            <a:endParaRPr/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exploratory work can be useful too, but prereg will have to be simpler</a:t>
            </a:r>
            <a:endParaRPr/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are Registered Reports worth doing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1b3a5d9146_0_20"/>
          <p:cNvSpPr txBox="1"/>
          <p:nvPr/>
        </p:nvSpPr>
        <p:spPr>
          <a:xfrm>
            <a:off x="5467175" y="5005343"/>
            <a:ext cx="6742500" cy="16376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2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craft (and write up) a good preregistration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“Plan not prison” principle</a:t>
            </a:r>
            <a:endParaRPr/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Finding the right level of specificity</a:t>
            </a:r>
            <a:endParaRPr/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report deviations - be transparent and justify</a:t>
            </a:r>
            <a:endParaRPr/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balance good-enough with ensuring minimum standards</a:t>
            </a:r>
            <a:endParaRPr/>
          </a:p>
        </p:txBody>
      </p:sp>
      <p:sp>
        <p:nvSpPr>
          <p:cNvPr id="132" name="Google Shape;132;g21b3a5d9146_0_20"/>
          <p:cNvSpPr txBox="1"/>
          <p:nvPr/>
        </p:nvSpPr>
        <p:spPr>
          <a:xfrm>
            <a:off x="76025" y="5005343"/>
            <a:ext cx="5185200" cy="14222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2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Guiding principles of preregistration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constrain degrees of freedom</a:t>
            </a:r>
            <a:endParaRPr/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 accountable</a:t>
            </a:r>
            <a:endParaRPr/>
          </a:p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ahead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/>
          <p:nvPr>
            <p:ph type="title"/>
          </p:nvPr>
        </p:nvSpPr>
        <p:spPr>
          <a:xfrm>
            <a:off x="838200" y="365125"/>
            <a:ext cx="887937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GB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Identifying your trainees</a:t>
            </a:r>
            <a:endParaRPr/>
          </a:p>
        </p:txBody>
      </p:sp>
      <p:sp>
        <p:nvSpPr>
          <p:cNvPr id="138" name="Google Shape;138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Who would be interested in your workshop?</a:t>
            </a:r>
            <a:endParaRPr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OR</a:t>
            </a:r>
            <a:endParaRPr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Who are you trying to engage with?</a:t>
            </a:r>
            <a:endParaRPr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5882000" y="4685200"/>
            <a:ext cx="705900" cy="739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0417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900900" y="5815875"/>
            <a:ext cx="1039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needs and motivations of your potential learners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Neil Jacobs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0x0101003CC54A4E1965504CBEA83095882A34D5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