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 id="214748368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6858000" cx="12192000"/>
  <p:notesSz cx="6858000" cy="9144000"/>
  <p:embeddedFontLst>
    <p:embeddedFont>
      <p:font typeface="Quattrocento Sans"/>
      <p:regular r:id="rId50"/>
      <p:bold r:id="rId51"/>
      <p:italic r:id="rId52"/>
      <p:boldItalic r:id="rId53"/>
    </p:embeddedFont>
    <p:embeddedFont>
      <p:font typeface="Noto Sans Symbols"/>
      <p:regular r:id="rId54"/>
      <p:bold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6" roundtripDataSignature="AMtx7mge4D3wOkbZ9PevvLoB3VyBAOOa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E30BC6-7626-4E73-991F-BC72093FC914}">
  <a:tblStyle styleId="{67E30BC6-7626-4E73-991F-BC72093FC91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QuattrocentoSans-bold.fntdata"/><Relationship Id="rId50" Type="http://schemas.openxmlformats.org/officeDocument/2006/relationships/font" Target="fonts/QuattrocentoSans-regular.fntdata"/><Relationship Id="rId53" Type="http://schemas.openxmlformats.org/officeDocument/2006/relationships/font" Target="fonts/QuattrocentoSans-boldItalic.fntdata"/><Relationship Id="rId52" Type="http://schemas.openxmlformats.org/officeDocument/2006/relationships/font" Target="fonts/QuattrocentoSans-italic.fntdata"/><Relationship Id="rId11" Type="http://schemas.openxmlformats.org/officeDocument/2006/relationships/slide" Target="slides/slide4.xml"/><Relationship Id="rId55" Type="http://schemas.openxmlformats.org/officeDocument/2006/relationships/font" Target="fonts/NotoSansSymbols-bold.fntdata"/><Relationship Id="rId10" Type="http://schemas.openxmlformats.org/officeDocument/2006/relationships/slide" Target="slides/slide3.xml"/><Relationship Id="rId54" Type="http://schemas.openxmlformats.org/officeDocument/2006/relationships/font" Target="fonts/NotoSansSymbols-regular.fntdata"/><Relationship Id="rId13" Type="http://schemas.openxmlformats.org/officeDocument/2006/relationships/slide" Target="slides/slide6.xml"/><Relationship Id="rId12" Type="http://schemas.openxmlformats.org/officeDocument/2006/relationships/slide" Target="slides/slide5.xml"/><Relationship Id="rId56"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c.ac.uk/guidance/briefing-papers/standards-watch-papers/what-are-metadata-standard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ob.padlet.org/lhowson/gk71luhjwpopt8r4"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The vast majority of funders (and all the big ones) now require some form of a Data Management Plan, usually at the application stage.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Some require an 'outline' plan, which is filled out in greater detail or as a deliverable on the project post-funding, at 6 or 12 months after the project starts.  NERC and Horizon 2020 are examples of this. </a:t>
            </a:r>
            <a:endParaRPr/>
          </a:p>
        </p:txBody>
      </p:sp>
      <p:sp>
        <p:nvSpPr>
          <p:cNvPr id="391" name="Google Shape;391;p3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The plan covers the following:</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What data you will create: </a:t>
            </a:r>
            <a:endParaRPr/>
          </a:p>
          <a:p>
            <a:pPr indent="-171450" lvl="0" marL="171450" rtl="0" algn="l">
              <a:lnSpc>
                <a:spcPct val="100000"/>
              </a:lnSpc>
              <a:spcBef>
                <a:spcPts val="0"/>
              </a:spcBef>
              <a:spcAft>
                <a:spcPts val="0"/>
              </a:spcAft>
              <a:buSzPts val="1100"/>
              <a:buFont typeface="arial"/>
              <a:buChar char="•"/>
            </a:pPr>
            <a:r>
              <a:rPr lang="en-GB"/>
              <a:t>types eg. 200x interviews in word documents, 3 x calculation in spreadsheets, 1x instrumentation outputs collated in a database, 1000 x X-rays of patients</a:t>
            </a:r>
            <a:endParaRPr/>
          </a:p>
          <a:p>
            <a:pPr indent="-171450" lvl="0" marL="171450" rtl="0" algn="l">
              <a:lnSpc>
                <a:spcPct val="100000"/>
              </a:lnSpc>
              <a:spcBef>
                <a:spcPts val="0"/>
              </a:spcBef>
              <a:spcAft>
                <a:spcPts val="0"/>
              </a:spcAft>
              <a:buSzPts val="1100"/>
              <a:buFont typeface="arial"/>
              <a:buChar char="•"/>
            </a:pPr>
            <a:r>
              <a:rPr lang="en-GB"/>
              <a:t>file types – eg. .docx, .pdf, .xlsx, .jpeg, .tiff and any proprietary software file types - some data may be generated in one file format for working, but converted to an open or less data intensive format for preservation and sharing</a:t>
            </a:r>
            <a:endParaRPr/>
          </a:p>
          <a:p>
            <a:pPr indent="-171450" lvl="0" marL="171450" rtl="0" algn="l">
              <a:lnSpc>
                <a:spcPct val="100000"/>
              </a:lnSpc>
              <a:spcBef>
                <a:spcPts val="0"/>
              </a:spcBef>
              <a:spcAft>
                <a:spcPts val="0"/>
              </a:spcAft>
              <a:buSzPts val="1100"/>
              <a:buFont typeface="arial"/>
              <a:buChar char="•"/>
            </a:pPr>
            <a:r>
              <a:rPr lang="en-GB"/>
              <a:t>Estimated size of the data generated during the project, to calculate total storage</a:t>
            </a:r>
            <a:endParaRPr/>
          </a:p>
          <a:p>
            <a:pPr indent="-298450" lvl="0" marL="457200" marR="0" rtl="0" algn="l">
              <a:lnSpc>
                <a:spcPct val="100000"/>
              </a:lnSpc>
              <a:spcBef>
                <a:spcPts val="0"/>
              </a:spcBef>
              <a:spcAft>
                <a:spcPts val="0"/>
              </a:spcAft>
              <a:buClr>
                <a:srgbClr val="000000"/>
              </a:buClr>
              <a:buSzPts val="1100"/>
              <a:buFont typeface="Arial"/>
              <a:buChar char="●"/>
            </a:pPr>
            <a:r>
              <a:rPr lang="en-GB"/>
              <a:t>   </a:t>
            </a:r>
            <a:endParaRPr/>
          </a:p>
          <a:p>
            <a:pPr indent="-298450" lvl="0" marL="457200" marR="0" rtl="0" algn="l">
              <a:lnSpc>
                <a:spcPct val="100000"/>
              </a:lnSpc>
              <a:spcBef>
                <a:spcPts val="0"/>
              </a:spcBef>
              <a:spcAft>
                <a:spcPts val="0"/>
              </a:spcAft>
              <a:buClr>
                <a:srgbClr val="000000"/>
              </a:buClr>
              <a:buSzPts val="1100"/>
              <a:buFont typeface="Arial"/>
              <a:buChar char="●"/>
            </a:pPr>
            <a:r>
              <a:rPr lang="en-GB"/>
              <a:t>How you will organise it:</a:t>
            </a:r>
            <a:endParaRPr/>
          </a:p>
          <a:p>
            <a:pPr indent="-171450" lvl="0" marL="171450" rtl="0" algn="l">
              <a:lnSpc>
                <a:spcPct val="100000"/>
              </a:lnSpc>
              <a:spcBef>
                <a:spcPts val="0"/>
              </a:spcBef>
              <a:spcAft>
                <a:spcPts val="0"/>
              </a:spcAft>
              <a:buSzPts val="1100"/>
              <a:buFont typeface="arial"/>
              <a:buChar char="•"/>
            </a:pPr>
            <a:r>
              <a:rPr lang="en-GB"/>
              <a:t>How you will set up file naming conventions and routines for saving data</a:t>
            </a:r>
            <a:endParaRPr/>
          </a:p>
          <a:p>
            <a:pPr indent="-171450" lvl="0" marL="171450" rtl="0" algn="l">
              <a:lnSpc>
                <a:spcPct val="100000"/>
              </a:lnSpc>
              <a:spcBef>
                <a:spcPts val="0"/>
              </a:spcBef>
              <a:spcAft>
                <a:spcPts val="0"/>
              </a:spcAft>
              <a:buSzPts val="1100"/>
              <a:buFont typeface="arial"/>
              <a:buChar char="•"/>
            </a:pPr>
            <a:r>
              <a:rPr lang="en-GB"/>
              <a:t>Who will be responsible for day to day management of the data</a:t>
            </a:r>
            <a:endParaRPr/>
          </a:p>
          <a:p>
            <a:pPr indent="-171450" lvl="0" marL="171450" marR="0" rtl="0" algn="l">
              <a:lnSpc>
                <a:spcPct val="100000"/>
              </a:lnSpc>
              <a:spcBef>
                <a:spcPts val="0"/>
              </a:spcBef>
              <a:spcAft>
                <a:spcPts val="0"/>
              </a:spcAft>
              <a:buClr>
                <a:srgbClr val="000000"/>
              </a:buClr>
              <a:buSzPts val="1100"/>
              <a:buFont typeface="arial"/>
              <a:buChar char="•"/>
            </a:pPr>
            <a:r>
              <a:rPr lang="en-GB"/>
              <a:t>Use of any </a:t>
            </a:r>
            <a:r>
              <a:rPr lang="en-GB" u="sng">
                <a:solidFill>
                  <a:schemeClr val="hlink"/>
                </a:solidFill>
                <a:hlinkClick r:id="rId2"/>
              </a:rPr>
              <a:t>metadata standards</a:t>
            </a:r>
            <a:r>
              <a:rPr lang="en-GB"/>
              <a:t> </a:t>
            </a:r>
            <a:endParaRPr/>
          </a:p>
          <a:p>
            <a:pPr indent="-171450" lvl="0" marL="171450" rtl="0" algn="l">
              <a:lnSpc>
                <a:spcPct val="100000"/>
              </a:lnSpc>
              <a:spcBef>
                <a:spcPts val="0"/>
              </a:spcBef>
              <a:spcAft>
                <a:spcPts val="0"/>
              </a:spcAft>
              <a:buSzPts val="1100"/>
              <a:buFont typeface="arial"/>
              <a:buChar char="•"/>
            </a:pPr>
            <a:r>
              <a:rPr lang="en-GB"/>
              <a:t>Quality control processes</a:t>
            </a:r>
            <a:endParaRPr/>
          </a:p>
          <a:p>
            <a:pPr indent="-101600" lvl="0" marL="171450" rtl="0" algn="l">
              <a:lnSpc>
                <a:spcPct val="100000"/>
              </a:lnSpc>
              <a:spcBef>
                <a:spcPts val="0"/>
              </a:spcBef>
              <a:spcAft>
                <a:spcPts val="0"/>
              </a:spcAft>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What documentation you will need to understand and replicate or reproduce it:</a:t>
            </a:r>
            <a:endParaRPr/>
          </a:p>
          <a:p>
            <a:pPr indent="-171450" lvl="0" marL="171450" rtl="0" algn="l">
              <a:lnSpc>
                <a:spcPct val="100000"/>
              </a:lnSpc>
              <a:spcBef>
                <a:spcPts val="0"/>
              </a:spcBef>
              <a:spcAft>
                <a:spcPts val="0"/>
              </a:spcAft>
              <a:buSzPts val="1100"/>
              <a:buFont typeface="arial"/>
              <a:buChar char="•"/>
            </a:pPr>
            <a:r>
              <a:rPr lang="en-GB"/>
              <a:t>Additional documentation, protocols, readme.txt files, </a:t>
            </a:r>
            <a:endParaRPr/>
          </a:p>
          <a:p>
            <a:pPr indent="-171450" lvl="0" marL="171450" rtl="0" algn="l">
              <a:lnSpc>
                <a:spcPct val="100000"/>
              </a:lnSpc>
              <a:spcBef>
                <a:spcPts val="0"/>
              </a:spcBef>
              <a:spcAft>
                <a:spcPts val="0"/>
              </a:spcAft>
              <a:buSzPts val="1100"/>
              <a:buFont typeface="arial"/>
              <a:buChar char="•"/>
            </a:pPr>
            <a:r>
              <a:rPr lang="en-GB"/>
              <a:t>documents describing the process for collecting data, calibration of instruments, parameters/inclusions/exclusions in the dataset, and why these decisions were made</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How you will store it in the short and long term:</a:t>
            </a:r>
            <a:endParaRPr/>
          </a:p>
          <a:p>
            <a:pPr indent="-171450" lvl="0" marL="171450" rtl="0" algn="l">
              <a:lnSpc>
                <a:spcPct val="100000"/>
              </a:lnSpc>
              <a:spcBef>
                <a:spcPts val="0"/>
              </a:spcBef>
              <a:spcAft>
                <a:spcPts val="0"/>
              </a:spcAft>
              <a:buSzPts val="1100"/>
              <a:buFont typeface="arial"/>
              <a:buChar char="•"/>
            </a:pPr>
            <a:r>
              <a:rPr lang="en-GB"/>
              <a:t>What data will be collected on, and how will it be backed up</a:t>
            </a:r>
            <a:endParaRPr/>
          </a:p>
          <a:p>
            <a:pPr indent="-171450" lvl="0" marL="171450" rtl="0" algn="l">
              <a:lnSpc>
                <a:spcPct val="100000"/>
              </a:lnSpc>
              <a:spcBef>
                <a:spcPts val="0"/>
              </a:spcBef>
              <a:spcAft>
                <a:spcPts val="0"/>
              </a:spcAft>
              <a:buSzPts val="1100"/>
              <a:buFont typeface="arial"/>
              <a:buChar char="•"/>
            </a:pPr>
            <a:r>
              <a:rPr lang="en-GB"/>
              <a:t>When it will be moved to secure networked file storage, such as the RDSF or BRMS</a:t>
            </a:r>
            <a:endParaRPr/>
          </a:p>
          <a:p>
            <a:pPr indent="-171450" lvl="0" marL="171450" rtl="0" algn="l">
              <a:lnSpc>
                <a:spcPct val="100000"/>
              </a:lnSpc>
              <a:spcBef>
                <a:spcPts val="0"/>
              </a:spcBef>
              <a:spcAft>
                <a:spcPts val="0"/>
              </a:spcAft>
              <a:buSzPts val="1100"/>
              <a:buFont typeface="arial"/>
              <a:buChar char="•"/>
            </a:pPr>
            <a:r>
              <a:rPr lang="en-GB"/>
              <a:t>Particularly important when working remotely or in the field</a:t>
            </a:r>
            <a:endParaRPr/>
          </a:p>
          <a:p>
            <a:pPr indent="-101600" lvl="0" marL="171450" rtl="0" algn="l">
              <a:lnSpc>
                <a:spcPct val="100000"/>
              </a:lnSpc>
              <a:spcBef>
                <a:spcPts val="0"/>
              </a:spcBef>
              <a:spcAft>
                <a:spcPts val="0"/>
              </a:spcAft>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How you will preserve it and share it;</a:t>
            </a:r>
            <a:endParaRPr/>
          </a:p>
          <a:p>
            <a:pPr indent="-171450" lvl="0" marL="171450" rtl="0" algn="l">
              <a:lnSpc>
                <a:spcPct val="100000"/>
              </a:lnSpc>
              <a:spcBef>
                <a:spcPts val="0"/>
              </a:spcBef>
              <a:spcAft>
                <a:spcPts val="0"/>
              </a:spcAft>
              <a:buSzPts val="1100"/>
              <a:buFont typeface="arial"/>
              <a:buChar char="•"/>
            </a:pPr>
            <a:r>
              <a:rPr lang="en-GB"/>
              <a:t>which repository/ies, any code repositories</a:t>
            </a:r>
            <a:endParaRPr/>
          </a:p>
          <a:p>
            <a:pPr indent="-171450" lvl="0" marL="171450" rtl="0" algn="l">
              <a:lnSpc>
                <a:spcPct val="100000"/>
              </a:lnSpc>
              <a:spcBef>
                <a:spcPts val="0"/>
              </a:spcBef>
              <a:spcAft>
                <a:spcPts val="0"/>
              </a:spcAft>
              <a:buSzPts val="1100"/>
              <a:buFont typeface="arial"/>
              <a:buChar char="•"/>
            </a:pPr>
            <a:r>
              <a:rPr lang="en-GB"/>
              <a:t>How long the data will be maintained</a:t>
            </a:r>
            <a:endParaRPr/>
          </a:p>
          <a:p>
            <a:pPr indent="0" lvl="0" marL="0" rtl="0" algn="l">
              <a:lnSpc>
                <a:spcPct val="100000"/>
              </a:lnSpc>
              <a:spcBef>
                <a:spcPts val="0"/>
              </a:spcBef>
              <a:spcAft>
                <a:spcPts val="0"/>
              </a:spcAft>
              <a:buSzPts val="1100"/>
              <a:buFont typeface="arial"/>
              <a:buNone/>
            </a:pPr>
            <a:r>
              <a:t/>
            </a:r>
            <a:endParaRPr/>
          </a:p>
          <a:p>
            <a:pPr indent="0" lvl="0" marL="0" rtl="0" algn="l">
              <a:lnSpc>
                <a:spcPct val="100000"/>
              </a:lnSpc>
              <a:spcBef>
                <a:spcPts val="0"/>
              </a:spcBef>
              <a:spcAft>
                <a:spcPts val="0"/>
              </a:spcAft>
              <a:buSzPts val="1100"/>
              <a:buFont typeface="arial"/>
              <a:buNone/>
            </a:pPr>
            <a:r>
              <a:rPr lang="en-GB"/>
              <a:t>Any restrictions</a:t>
            </a:r>
            <a:endParaRPr/>
          </a:p>
          <a:p>
            <a:pPr indent="-171450" lvl="0" marL="171450" rtl="0" algn="l">
              <a:lnSpc>
                <a:spcPct val="100000"/>
              </a:lnSpc>
              <a:spcBef>
                <a:spcPts val="0"/>
              </a:spcBef>
              <a:spcAft>
                <a:spcPts val="0"/>
              </a:spcAft>
              <a:buSzPts val="1100"/>
              <a:buFont typeface="arial"/>
              <a:buChar char="•"/>
            </a:pPr>
            <a:r>
              <a:rPr lang="en-GB"/>
              <a:t>any sensitivities restricting who you can share it with (will it be open, or require some sort of registration before accessing it) </a:t>
            </a:r>
            <a:endParaRPr/>
          </a:p>
          <a:p>
            <a:pPr indent="-171450" lvl="0" marL="171450" rtl="0" algn="l">
              <a:lnSpc>
                <a:spcPct val="100000"/>
              </a:lnSpc>
              <a:spcBef>
                <a:spcPts val="0"/>
              </a:spcBef>
              <a:spcAft>
                <a:spcPts val="0"/>
              </a:spcAft>
              <a:buSzPts val="1100"/>
              <a:buFont typeface="arial"/>
              <a:buChar char="•"/>
            </a:pPr>
            <a:r>
              <a:rPr lang="en-GB"/>
              <a:t>Any data you cannot share</a:t>
            </a:r>
            <a:endParaRPr/>
          </a:p>
          <a:p>
            <a:pPr indent="-171450" lvl="0" marL="171450" rtl="0" algn="l">
              <a:lnSpc>
                <a:spcPct val="100000"/>
              </a:lnSpc>
              <a:spcBef>
                <a:spcPts val="0"/>
              </a:spcBef>
              <a:spcAft>
                <a:spcPts val="0"/>
              </a:spcAft>
              <a:buSzPts val="1100"/>
              <a:buFont typeface="arial"/>
              <a:buChar char="•"/>
            </a:pPr>
            <a:r>
              <a:rPr lang="en-GB"/>
              <a:t>how long you will keep exclusive use of the data after the project ends. </a:t>
            </a:r>
            <a:endParaRPr/>
          </a:p>
          <a:p>
            <a:pPr indent="-101600" lvl="0" marL="171450" rtl="0" algn="l">
              <a:lnSpc>
                <a:spcPct val="100000"/>
              </a:lnSpc>
              <a:spcBef>
                <a:spcPts val="0"/>
              </a:spcBef>
              <a:spcAft>
                <a:spcPts val="0"/>
              </a:spcAft>
              <a:buSzPts val="1100"/>
              <a:buFont typeface="arial"/>
              <a:buNone/>
            </a:pPr>
            <a:r>
              <a:t/>
            </a:r>
            <a:endParaRPr/>
          </a:p>
          <a:p>
            <a:pPr indent="0" lvl="0" marL="0" rtl="0" algn="l">
              <a:lnSpc>
                <a:spcPct val="100000"/>
              </a:lnSpc>
              <a:spcBef>
                <a:spcPts val="0"/>
              </a:spcBef>
              <a:spcAft>
                <a:spcPts val="0"/>
              </a:spcAft>
              <a:buSzPts val="1100"/>
              <a:buFont typeface="arial"/>
              <a:buNone/>
            </a:pPr>
            <a:r>
              <a:rPr lang="en-GB"/>
              <a:t>There are slightly different points, word length or templates for each funder, so we’ll look briefly at some in detail.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02" name="Google Shape;402;p3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The first is thing is practice good research data management. If you do this right, it’s pretty straightforward to publish your data at the end.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When you are creating and working with data, think carefully about versioning and naming conventions, and the use of keywords and controlled vocabularies. If you are working with research partners and collaborators, discuss these things before you start the project, agree them, stick to them, and periodically check and review them. Projects evolve, and you may need to revise some of them.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When you are saving data, think about where you will store it and in what format, both in the immediate and long term. You may use proprietary formats for creating data, for example, specific formats from instrumentation, but you may want to save these long term in open formats, or in formats that need less storage space.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Keep adequate documentation so you, and others, can unpick the data – what did you include or exclude, what do the field names mean, how did you work with the data to generate published results?</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Create good quality metadata, use metadata standards where possible, create data dictionaries and readme files so others can understand your dataset, and finally, do routine quality checks to make sure these principles are being completed to your agreed standard</a:t>
            </a:r>
            <a:endParaRPr/>
          </a:p>
        </p:txBody>
      </p:sp>
      <p:sp>
        <p:nvSpPr>
          <p:cNvPr id="410" name="Google Shape;410;p3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If you have research with human participants, there is a another thing to remember.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You need to think carefully about your wording in consent and participant information sheets. If you haven’t got adequate consent to share, it will at best slow down your publication, whilst consent is retrospectively sought or whilst access is being negotiated between you, your sponsor and ethics committee, and your publisher, and it may even prevent your publication.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Three things are key here – be sure to separate research data and the personal data which is required to administer the study in the consent form. So, some personal data may be accessed </a:t>
            </a:r>
            <a:r>
              <a:rPr i="0" lang="en-GB"/>
              <a:t>by </a:t>
            </a:r>
            <a:r>
              <a:rPr i="0" lang="en-GB">
                <a:latin typeface="Rockwell"/>
                <a:ea typeface="Rockwell"/>
                <a:cs typeface="Rockwell"/>
                <a:sym typeface="Rockwell"/>
              </a:rPr>
              <a:t>members of the research team and other professionals to be able to contact participants to run a project, but the research data may only be accessed by researchers outside of the university after anonymisation, openly, or after registration and authentication. Be clear on what will happen to both types of data, including how long you will keep the data, and who will have access. And do say what will happen if a participant wants to withdraw their data from the study. There will be a point where this would be difficult, or even impossible to do, for example, after anonymisation or sharing in a repository, so you need to state this up front. </a:t>
            </a:r>
            <a:endParaRPr i="0"/>
          </a:p>
        </p:txBody>
      </p:sp>
      <p:sp>
        <p:nvSpPr>
          <p:cNvPr id="418" name="Google Shape;418;p4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Well, lets say what </a:t>
            </a:r>
            <a:r>
              <a:rPr b="1" lang="en-GB"/>
              <a:t>isn’t</a:t>
            </a:r>
            <a:r>
              <a:rPr lang="en-GB"/>
              <a:t> FAIR when it comes to sharing, to clear that up.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On request isn’t a long term solution – people move institutions, or data gets lost, so funders don’t accept that as a solution for sharing. </a:t>
            </a:r>
            <a:endParaRPr/>
          </a:p>
          <a:p>
            <a:pPr indent="-298450" lvl="0" marL="457200" marR="0" rtl="0" algn="l">
              <a:lnSpc>
                <a:spcPct val="100000"/>
              </a:lnSpc>
              <a:spcBef>
                <a:spcPts val="0"/>
              </a:spcBef>
              <a:spcAft>
                <a:spcPts val="0"/>
              </a:spcAft>
              <a:buClr>
                <a:srgbClr val="000000"/>
              </a:buClr>
              <a:buSzPts val="1100"/>
              <a:buFont typeface="Arial"/>
              <a:buChar char="●"/>
            </a:pPr>
            <a:r>
              <a:rPr lang="en-GB"/>
              <a:t>Project websites go out of date, addresses change, links break, so that’s not a long term solution either</a:t>
            </a:r>
            <a:endParaRPr/>
          </a:p>
          <a:p>
            <a:pPr indent="-298450" lvl="0" marL="457200" marR="0" rtl="0" algn="l">
              <a:lnSpc>
                <a:spcPct val="100000"/>
              </a:lnSpc>
              <a:spcBef>
                <a:spcPts val="0"/>
              </a:spcBef>
              <a:spcAft>
                <a:spcPts val="0"/>
              </a:spcAft>
              <a:buClr>
                <a:srgbClr val="000000"/>
              </a:buClr>
              <a:buSzPts val="1100"/>
              <a:buFont typeface="Arial"/>
              <a:buChar char="●"/>
            </a:pPr>
            <a:r>
              <a:rPr lang="en-GB"/>
              <a:t>And supplementary information files are published alongside articles, which means they are at the mercy of the publishers – their links break, it’s very difficult to get them set back up, and they may not always be available openly. </a:t>
            </a:r>
            <a:endParaRPr/>
          </a:p>
        </p:txBody>
      </p:sp>
      <p:sp>
        <p:nvSpPr>
          <p:cNvPr id="425" name="Google Shape;425;p4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So the recommended method is to share data via a data repository.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There are different types, but broadly they come under three headings – </a:t>
            </a:r>
            <a:endParaRPr/>
          </a:p>
          <a:p>
            <a:pPr indent="-298450" lvl="0" marL="457200" marR="0" rtl="0" algn="l">
              <a:lnSpc>
                <a:spcPct val="100000"/>
              </a:lnSpc>
              <a:spcBef>
                <a:spcPts val="0"/>
              </a:spcBef>
              <a:spcAft>
                <a:spcPts val="0"/>
              </a:spcAft>
              <a:buClr>
                <a:srgbClr val="000000"/>
              </a:buClr>
              <a:buSzPts val="1100"/>
              <a:buFont typeface="Arial"/>
              <a:buChar char="●"/>
            </a:pPr>
            <a:r>
              <a:rPr lang="en-GB"/>
              <a:t>national data centres or discipline specific ones, such as the UK data Service. </a:t>
            </a:r>
            <a:endParaRPr/>
          </a:p>
          <a:p>
            <a:pPr indent="-298450" lvl="0" marL="457200" marR="0" rtl="0" algn="l">
              <a:lnSpc>
                <a:spcPct val="100000"/>
              </a:lnSpc>
              <a:spcBef>
                <a:spcPts val="0"/>
              </a:spcBef>
              <a:spcAft>
                <a:spcPts val="0"/>
              </a:spcAft>
              <a:buClr>
                <a:srgbClr val="000000"/>
              </a:buClr>
              <a:buSzPts val="1100"/>
              <a:buFont typeface="Arial"/>
              <a:buChar char="●"/>
            </a:pPr>
            <a:r>
              <a:rPr lang="en-GB"/>
              <a:t>Institutional research data repositories – I’ll talk more about Bristol’s repository shortly</a:t>
            </a:r>
            <a:endParaRPr/>
          </a:p>
          <a:p>
            <a:pPr indent="-298450" lvl="0" marL="457200" marR="0" rtl="0" algn="l">
              <a:lnSpc>
                <a:spcPct val="100000"/>
              </a:lnSpc>
              <a:spcBef>
                <a:spcPts val="0"/>
              </a:spcBef>
              <a:spcAft>
                <a:spcPts val="0"/>
              </a:spcAft>
              <a:buClr>
                <a:srgbClr val="000000"/>
              </a:buClr>
              <a:buSzPts val="1100"/>
              <a:buFont typeface="Arial"/>
              <a:buChar char="●"/>
            </a:pPr>
            <a:r>
              <a:rPr lang="en-GB"/>
              <a:t>And commercial services, like figshare.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Research data repositories will preserve your data for the long term, and give it an identifier, and some offer controlled access for sensitive data. </a:t>
            </a:r>
            <a:endParaRPr/>
          </a:p>
        </p:txBody>
      </p:sp>
      <p:sp>
        <p:nvSpPr>
          <p:cNvPr id="433" name="Google Shape;433;p4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Where possible, share data through a discipline specific repository. This means it’s much easier for others in your field to find your data and build on your research, especially if you have used common standards. If you don’t know of one, go to re3data.org for a searchable list.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Some discipline specific repositories offer controlled access for sensitive data, for example the UK data service.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They may require certain data formats or structures to deposit data, but they usually have good user support, to help you through the process. </a:t>
            </a:r>
            <a:endParaRPr/>
          </a:p>
        </p:txBody>
      </p:sp>
      <p:sp>
        <p:nvSpPr>
          <p:cNvPr id="441" name="Google Shape;441;p4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The other options are commercial and institutional repositories.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Figshare, Dryad, Zenodo etc. are commercial repositories, and some are integrated with manuscript deposit process, as a chosen repository, and they are pretty easy to use. There are some limitations though. They usually only offer open data, and whilst they may have no restrictions on the formats deposited, they may have a limitation on the size of the dataset you can deposit.</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The other option is an institutional repository. At Bristol, our Research Data Repository is called data dot bris. There are different access levels and it is fully supported by the Research Data Service. You can publish up to 200BG free of charge. There is more information about the repository available at our webpage but I’ll briefly summarise it now.</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48" name="Google Shape;448;p4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And this is important, because it shows that you can still share sensitive data safely, and with FAIR principles. And a data access statement is how you make it findable.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Adding a data access statement to published articles is the final step in making data fair, and is a key element in open research. It is how you connect your data to your research output, and your research output to your data. If you add a statement like the ones exampled on screen to your published articles, it shows how people can find the data underpinning your research claims, and how they can access them. And if you add your published article DOI to your dataset record, it links your articles to a dataset, as a dataset can support more than one research article. Many funders expect published articles to contain statements like this, and increasingly, publishers expect this too. You can find more examples at our webpage, but please do come to us if you need help.  </a:t>
            </a:r>
            <a:endParaRPr/>
          </a:p>
        </p:txBody>
      </p:sp>
      <p:sp>
        <p:nvSpPr>
          <p:cNvPr id="456" name="Google Shape;456;p4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1b3a5d9146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g21b3a5d9146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Introduction to the day:</a:t>
            </a:r>
            <a:r>
              <a:rPr b="0" i="0" lang="en-GB" sz="1100" u="none" strike="noStrike">
                <a:solidFill>
                  <a:srgbClr val="000000"/>
                </a:solidFill>
                <a:latin typeface="Calibri"/>
                <a:ea typeface="Calibri"/>
                <a:cs typeface="Calibri"/>
                <a:sym typeface="Calibri"/>
              </a:rPr>
              <a:t> </a:t>
            </a:r>
            <a:r>
              <a:rPr b="0" i="0" lang="en-GB" sz="1100" u="none" strike="noStrike">
                <a:solidFill>
                  <a:srgbClr val="7030A0"/>
                </a:solidFill>
                <a:latin typeface="Calibri"/>
                <a:ea typeface="Calibri"/>
                <a:cs typeface="Calibri"/>
                <a:sym typeface="Calibri"/>
              </a:rPr>
              <a:t>short outline of the day followed by open discussion of everyone’s aims and hopes for the day</a:t>
            </a:r>
            <a:endParaRPr b="0"/>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1b3a5d9146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g21b3a5d914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Identifying your trainees: (Eilis)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Overview of the topic of each group </a:t>
            </a:r>
            <a:r>
              <a:rPr b="0" i="0" lang="en-GB" sz="1100" u="none" strike="noStrike">
                <a:solidFill>
                  <a:srgbClr val="000000"/>
                </a:solidFill>
                <a:latin typeface="Calibri"/>
                <a:ea typeface="Calibri"/>
                <a:cs typeface="Calibri"/>
                <a:sym typeface="Calibri"/>
              </a:rPr>
              <a:t>(helps people know if they are in the right group)</a:t>
            </a:r>
            <a:endParaRPr b="0" i="0" sz="1100" u="none" strike="noStrike">
              <a:solidFill>
                <a:srgbClr val="C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98450" lvl="0" marL="349872" rtl="0" algn="l">
              <a:lnSpc>
                <a:spcPct val="100000"/>
              </a:lnSpc>
              <a:spcBef>
                <a:spcPts val="0"/>
              </a:spcBef>
              <a:spcAft>
                <a:spcPts val="0"/>
              </a:spcAft>
              <a:buSzPts val="1100"/>
              <a:buFont typeface="Arial"/>
              <a:buAutoNum type="arabicPeriod"/>
            </a:pPr>
            <a:r>
              <a:rPr b="0" i="0" lang="en-GB" sz="1100" u="none" strike="noStrike">
                <a:solidFill>
                  <a:srgbClr val="C00000"/>
                </a:solidFill>
                <a:latin typeface="Calibri"/>
                <a:ea typeface="Calibri"/>
                <a:cs typeface="Calibri"/>
                <a:sym typeface="Calibri"/>
              </a:rPr>
              <a:t>who the trainers would be targeting – the trainees</a:t>
            </a:r>
            <a:endParaRPr b="0" i="0" sz="1100" u="none" strike="noStrike">
              <a:solidFill>
                <a:srgbClr val="000000"/>
              </a:solidFill>
              <a:latin typeface="Calibri"/>
              <a:ea typeface="Calibri"/>
              <a:cs typeface="Calibri"/>
              <a:sym typeface="Calibri"/>
            </a:endParaRPr>
          </a:p>
          <a:p>
            <a:pPr indent="-298450" lvl="0" marL="349872" rtl="0" algn="l">
              <a:lnSpc>
                <a:spcPct val="100000"/>
              </a:lnSpc>
              <a:spcBef>
                <a:spcPts val="0"/>
              </a:spcBef>
              <a:spcAft>
                <a:spcPts val="0"/>
              </a:spcAft>
              <a:buSzPts val="1100"/>
              <a:buFont typeface="Arial"/>
              <a:buAutoNum type="arabicPeriod"/>
            </a:pPr>
            <a:r>
              <a:rPr b="0" i="0" lang="en-GB" sz="1100" u="none" strike="noStrike">
                <a:solidFill>
                  <a:srgbClr val="7030A0"/>
                </a:solidFill>
                <a:latin typeface="Calibri"/>
                <a:ea typeface="Calibri"/>
                <a:cs typeface="Calibri"/>
                <a:sym typeface="Calibri"/>
              </a:rPr>
              <a:t>how to identify their learning goals</a:t>
            </a:r>
            <a:endParaRPr b="0" i="0" sz="1100" u="none" strike="noStrike">
              <a:solidFill>
                <a:srgbClr val="0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Participants reflect and note their conclusions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1b3a5d9146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21b3a5d9146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1b3a5d9146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21b3a5d9146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Planning an overall workshop: (Eilis)</a:t>
            </a:r>
            <a:r>
              <a:rPr b="0" i="0" lang="en-GB" sz="1100" u="none" strike="noStrike">
                <a:solidFill>
                  <a:srgbClr val="000000"/>
                </a:solidFill>
                <a:latin typeface="Calibri"/>
                <a:ea typeface="Calibri"/>
                <a:cs typeface="Calibri"/>
                <a:sym typeface="Calibri"/>
              </a:rPr>
              <a:t> specifying outcomes, and how progress / change will be evaluated</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outcomes the trainers would hope trainees would achieve, given their overall goals (changes in knowledge, in skills, in beliefs, in behaviour, in motivation, etc)</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overall approaches they expect to use (online or in-person, flipped, etc)</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Reflections from</a:t>
            </a:r>
            <a:r>
              <a:rPr b="0" i="0" lang="en-GB" sz="1100" u="none" strike="noStrike">
                <a:solidFill>
                  <a:srgbClr val="7030A0"/>
                </a:solidFill>
                <a:latin typeface="Calibri"/>
                <a:ea typeface="Calibri"/>
                <a:cs typeface="Calibri"/>
                <a:sym typeface="Calibri"/>
              </a:rPr>
              <a:t> training / skills lead </a:t>
            </a:r>
            <a:r>
              <a:rPr b="0" i="0" lang="en-GB" sz="1100" u="none" strike="noStrike">
                <a:solidFill>
                  <a:srgbClr val="C00000"/>
                </a:solidFill>
                <a:latin typeface="Calibri"/>
                <a:ea typeface="Calibri"/>
                <a:cs typeface="Calibri"/>
                <a:sym typeface="Calibri"/>
              </a:rPr>
              <a:t>and from topic lead </a:t>
            </a:r>
            <a:r>
              <a:rPr b="0" i="0" lang="en-GB" sz="1100" u="none" strike="noStrike">
                <a:solidFill>
                  <a:srgbClr val="000000"/>
                </a:solidFill>
                <a:latin typeface="Calibri"/>
                <a:ea typeface="Calibri"/>
                <a:cs typeface="Calibri"/>
                <a:sym typeface="Calibri"/>
              </a:rPr>
              <a:t>on what they heard in the discussions, things that might have been missed, over-emphasised, other ways of looking at things, pros and cons of different approaches, how different outcomes can be evaluated, etc, with examples illustrating these things</a:t>
            </a:r>
            <a:endParaRPr b="0" i="0" sz="1100" u="none" strike="noStrike">
              <a:solidFill>
                <a:srgbClr val="7030A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 aims, outcomes, approach and evaluation they plan for their workshops</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facilitated group activity to divide their workshop into individual sessions</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outline the main sessions likely to make up their workshop, and which of them is going to leading planning for each session today.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 your audience and the expected level of learning</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Make your outcomes measurable and specific</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  Avoid “understand”, “discuss”, “show a knowledge of” as they are ambiguous and difficult to measure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Low level outcomes from the bottom, higher level outcomes at the top. Doesn’t have to be in order and will go through many stages in cycles – (e.g. dissertation/project work as you discover new knowledge/terminology, you may have to go back to remember/understand)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Calibri"/>
              <a:buNone/>
            </a:pPr>
            <a:r>
              <a:t/>
            </a:r>
            <a:endParaRPr b="1">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sz="1100" u="none" strike="noStrike">
                <a:solidFill>
                  <a:srgbClr val="000000"/>
                </a:solidFill>
                <a:latin typeface="Calibri"/>
                <a:ea typeface="Calibri"/>
                <a:cs typeface="Calibri"/>
                <a:sym typeface="Calibri"/>
              </a:rPr>
              <a:t>Breaking down “workshops” into sessions of learning to enable trainees to put theory into practice, ask questions and experiment.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1b3a5d9146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21b3a5d9146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Planning an overall workshop: (Eilis)</a:t>
            </a:r>
            <a:r>
              <a:rPr b="0" i="0" lang="en-GB" sz="1100" u="none" strike="noStrike">
                <a:solidFill>
                  <a:srgbClr val="000000"/>
                </a:solidFill>
                <a:latin typeface="Calibri"/>
                <a:ea typeface="Calibri"/>
                <a:cs typeface="Calibri"/>
                <a:sym typeface="Calibri"/>
              </a:rPr>
              <a:t> specifying outcomes, and how progress / change will be evaluated</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outcomes the trainers would hope trainees would achieve, given their overall goals (changes in knowledge, in skills, in beliefs, in behaviour, in motivation, etc)</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overall approaches they expect to use (online or in-person, flipped, etc)</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Reflections from</a:t>
            </a:r>
            <a:r>
              <a:rPr b="0" i="0" lang="en-GB" sz="1100" u="none" strike="noStrike">
                <a:solidFill>
                  <a:srgbClr val="7030A0"/>
                </a:solidFill>
                <a:latin typeface="Calibri"/>
                <a:ea typeface="Calibri"/>
                <a:cs typeface="Calibri"/>
                <a:sym typeface="Calibri"/>
              </a:rPr>
              <a:t> training / skills lead </a:t>
            </a:r>
            <a:r>
              <a:rPr b="0" i="0" lang="en-GB" sz="1100" u="none" strike="noStrike">
                <a:solidFill>
                  <a:srgbClr val="C00000"/>
                </a:solidFill>
                <a:latin typeface="Calibri"/>
                <a:ea typeface="Calibri"/>
                <a:cs typeface="Calibri"/>
                <a:sym typeface="Calibri"/>
              </a:rPr>
              <a:t>and from topic lead </a:t>
            </a:r>
            <a:r>
              <a:rPr b="0" i="0" lang="en-GB" sz="1100" u="none" strike="noStrike">
                <a:solidFill>
                  <a:srgbClr val="000000"/>
                </a:solidFill>
                <a:latin typeface="Calibri"/>
                <a:ea typeface="Calibri"/>
                <a:cs typeface="Calibri"/>
                <a:sym typeface="Calibri"/>
              </a:rPr>
              <a:t>on what they heard in the discussions, things that might have been missed, over-emphasised, other ways of looking at things, pros and cons of different approaches, how different outcomes can be evaluated, etc, with examples illustrating these things</a:t>
            </a:r>
            <a:endParaRPr b="0" i="0" sz="1100" u="none" strike="noStrike">
              <a:solidFill>
                <a:srgbClr val="7030A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 aims, outcomes, approach and evaluation they plan for their workshops</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facilitated group activity to divide their workshop into individual sessions</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outline the main sessions likely to make up their workshop, and which of them is going to leading planning for each session today.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1991c707e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21991c707e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Clr>
                <a:schemeClr val="dk1"/>
              </a:buClr>
              <a:buSzPts val="1100"/>
              <a:buChar char="•"/>
            </a:pPr>
            <a:r>
              <a:rPr lang="en-GB">
                <a:solidFill>
                  <a:schemeClr val="dk1"/>
                </a:solidFill>
                <a:latin typeface="Calibri"/>
                <a:ea typeface="Calibri"/>
                <a:cs typeface="Calibri"/>
                <a:sym typeface="Calibri"/>
              </a:rPr>
              <a:t>Note that we are expecting people to work in groups, to produce one workshop plan per group.  The idea is that, as far as possible, this creates a supportive group to help each member deliver their workshop in their institution. Of course, they might decide to run workshops across several institutions, or some other model.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Once we have outcomes we move onto how we are going to teach/support/facilitate the session and the activities we are going to use.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You need to ask yourself the questions above to try and limit your own preferences of activity as we all learn differently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Consider how you will manage activities – Discussion and case studies – checking in and keeping on topic</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Padlet activity – individually post what learning tasks they enjoy – explore as a group and identify themes - </a:t>
            </a:r>
            <a:r>
              <a:rPr lang="en-GB" sz="1200" u="sng">
                <a:solidFill>
                  <a:schemeClr val="hlink"/>
                </a:solidFill>
                <a:latin typeface="Calibri"/>
                <a:ea typeface="Calibri"/>
                <a:cs typeface="Calibri"/>
                <a:sym typeface="Calibri"/>
                <a:hlinkClick r:id="rId2"/>
              </a:rPr>
              <a:t>https://uob.padlet.org/lhowson/gk71luhjwpopt8r4</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Highlight - Explanation by instructor (minimise if possible)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Discussion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Case studies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Background knowledge probe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Peer review (esp for teaching)</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Working parties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Worked example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Toy examples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Guided application to own work</a:t>
            </a:r>
            <a:endParaRPr>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b="1">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We don’t want to leave learning to chance and hope that by the end of the session participants have succeeded, so we need to check progress during the session.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Your learning activities can be an assessment in themselves – Discussion is a great way of seeing who is engaging and what questions/comments are coming through to see progress or sticking points.</a:t>
            </a:r>
            <a:endParaRPr/>
          </a:p>
        </p:txBody>
      </p:sp>
      <p:sp>
        <p:nvSpPr>
          <p:cNvPr id="576" name="Google Shape;57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3" name="Google Shape;58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Practice planning an individual session (Nat): </a:t>
            </a:r>
            <a:r>
              <a:rPr b="0" i="0" lang="en-GB" sz="1100" u="none" strike="noStrike">
                <a:solidFill>
                  <a:srgbClr val="000000"/>
                </a:solidFill>
                <a:latin typeface="Calibri"/>
                <a:ea typeface="Calibri"/>
                <a:cs typeface="Calibri"/>
                <a:sym typeface="Calibri"/>
              </a:rPr>
              <a:t>Matching learning outcomes to learning activities, include progress checks.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planning session</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Individually</a:t>
            </a:r>
            <a:r>
              <a:rPr b="0" i="0" lang="en-GB" sz="1100" u="none" strike="noStrike">
                <a:solidFill>
                  <a:srgbClr val="000000"/>
                </a:solidFill>
                <a:latin typeface="Calibri"/>
                <a:ea typeface="Calibri"/>
                <a:cs typeface="Calibri"/>
                <a:sym typeface="Calibri"/>
              </a:rPr>
              <a:t>, participants plan a session in their workshop, including intended outcomes, learning resources, a range of activities, and progress checks</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Call in </a:t>
            </a:r>
            <a:r>
              <a:rPr b="0" i="0" lang="en-GB" sz="1100" u="none" strike="noStrike">
                <a:solidFill>
                  <a:srgbClr val="7030A0"/>
                </a:solidFill>
                <a:latin typeface="Calibri"/>
                <a:ea typeface="Calibri"/>
                <a:cs typeface="Calibri"/>
                <a:sym typeface="Calibri"/>
              </a:rPr>
              <a:t>training skills</a:t>
            </a:r>
            <a:r>
              <a:rPr b="0" i="0" lang="en-GB" sz="1100" u="none" strike="noStrike">
                <a:solidFill>
                  <a:srgbClr val="000000"/>
                </a:solidFill>
                <a:latin typeface="Calibri"/>
                <a:ea typeface="Calibri"/>
                <a:cs typeface="Calibri"/>
                <a:sym typeface="Calibri"/>
              </a:rPr>
              <a:t> / </a:t>
            </a:r>
            <a:r>
              <a:rPr b="0" i="0" lang="en-GB" sz="1100" u="none" strike="noStrike">
                <a:solidFill>
                  <a:srgbClr val="C00000"/>
                </a:solidFill>
                <a:latin typeface="Calibri"/>
                <a:ea typeface="Calibri"/>
                <a:cs typeface="Calibri"/>
                <a:sym typeface="Calibri"/>
              </a:rPr>
              <a:t>topic leads</a:t>
            </a:r>
            <a:r>
              <a:rPr b="0" i="0" lang="en-GB" sz="1100" u="none" strike="noStrike">
                <a:solidFill>
                  <a:srgbClr val="000000"/>
                </a:solidFill>
                <a:latin typeface="Calibri"/>
                <a:ea typeface="Calibri"/>
                <a:cs typeface="Calibri"/>
                <a:sym typeface="Calibri"/>
              </a:rPr>
              <a:t> where needed</a:t>
            </a:r>
            <a:endParaRPr b="0" i="0" sz="1100" u="none" strike="noStrike">
              <a:solidFill>
                <a:srgbClr val="000000"/>
              </a:solidFill>
              <a:latin typeface="Courier New"/>
              <a:ea typeface="Courier New"/>
              <a:cs typeface="Courier New"/>
              <a:sym typeface="Courier New"/>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and reflection</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their conclusions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Helping trainees adopt open research practices after the workshop (Matt):</a:t>
            </a:r>
            <a:r>
              <a:rPr b="0" i="0" lang="en-GB" sz="1100" u="none" strike="noStrike">
                <a:solidFill>
                  <a:srgbClr val="000000"/>
                </a:solidFill>
                <a:latin typeface="Calibri"/>
                <a:ea typeface="Calibri"/>
                <a:cs typeface="Calibri"/>
                <a:sym typeface="Calibri"/>
              </a:rPr>
              <a:t> Tips to help trainees adopt open research practices when their work environment may not necessarily support that</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Ten simple rules for implementing open and reproducible research practices after attending a training course (from preprint)</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Real world examples / stories of the uptake of open code</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a:t>
            </a:r>
            <a:r>
              <a:rPr b="0" i="0" lang="en-GB" sz="1100" u="sng" strike="noStrike">
                <a:solidFill>
                  <a:srgbClr val="7030A0"/>
                </a:solidFill>
                <a:latin typeface="Calibri"/>
                <a:ea typeface="Calibri"/>
                <a:cs typeface="Calibri"/>
                <a:sym typeface="Calibri"/>
              </a:rPr>
              <a:t>plenary</a:t>
            </a:r>
            <a:r>
              <a:rPr b="0" i="0" lang="en-GB" sz="1100" u="none" strike="noStrike">
                <a:solidFill>
                  <a:srgbClr val="7030A0"/>
                </a:solidFill>
                <a:latin typeface="Calibri"/>
                <a:ea typeface="Calibri"/>
                <a:cs typeface="Calibri"/>
                <a:sym typeface="Calibri"/>
              </a:rPr>
              <a:t> discussion of the challenges that trainees may face in adopting open research practices, </a:t>
            </a:r>
            <a:r>
              <a:rPr b="0" i="0" lang="en-GB" sz="1100" u="none" strike="noStrike">
                <a:solidFill>
                  <a:srgbClr val="C00000"/>
                </a:solidFill>
                <a:latin typeface="Calibri"/>
                <a:ea typeface="Calibri"/>
                <a:cs typeface="Calibri"/>
                <a:sym typeface="Calibri"/>
              </a:rPr>
              <a:t>and how these might be overcome</a:t>
            </a:r>
            <a:endParaRPr b="0" i="0" sz="1100" u="none" strike="noStrike">
              <a:solidFill>
                <a:srgbClr val="000000"/>
              </a:solidFill>
              <a:latin typeface="Noto Sans Symbols"/>
              <a:ea typeface="Noto Sans Symbols"/>
              <a:cs typeface="Noto Sans Symbols"/>
              <a:sym typeface="Noto Sans Symbols"/>
            </a:endParaRPr>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Font typeface="Arial"/>
              <a:buChar char="•"/>
            </a:pPr>
            <a:r>
              <a:rPr b="1" lang="en-GB">
                <a:latin typeface="Calibri"/>
                <a:ea typeface="Calibri"/>
                <a:cs typeface="Calibri"/>
                <a:sym typeface="Calibri"/>
              </a:rPr>
              <a:t>This was from Neil and linked to the PDF I just took the highlighted rules.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Delivering the workshop:</a:t>
            </a:r>
            <a:r>
              <a:rPr b="0" i="0" lang="en-GB" sz="1100" u="none" strike="noStrike">
                <a:solidFill>
                  <a:srgbClr val="000000"/>
                </a:solidFill>
                <a:latin typeface="Calibri"/>
                <a:ea typeface="Calibri"/>
                <a:cs typeface="Calibri"/>
                <a:sym typeface="Calibri"/>
              </a:rPr>
              <a:t> how to be an effective trainer / facilitator / coach etc (explain these roles).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the exercise</a:t>
            </a:r>
            <a:endParaRPr/>
          </a:p>
          <a:p>
            <a:pPr indent="0" lvl="0" marL="0" rtl="0" algn="l">
              <a:lnSpc>
                <a:spcPct val="100000"/>
              </a:lnSpc>
              <a:spcBef>
                <a:spcPts val="0"/>
              </a:spcBef>
              <a:spcAft>
                <a:spcPts val="0"/>
              </a:spcAft>
              <a:buSzPts val="1100"/>
              <a:buFont typeface="Arial"/>
              <a:buNone/>
            </a:pPr>
            <a:r>
              <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 How did it feel to present / deliver?</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Individually, participants reflect and note their conclusions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Delivering the workshop:</a:t>
            </a:r>
            <a:r>
              <a:rPr b="0" i="0" lang="en-GB" sz="1100" u="none" strike="noStrike">
                <a:solidFill>
                  <a:srgbClr val="000000"/>
                </a:solidFill>
                <a:latin typeface="Calibri"/>
                <a:ea typeface="Calibri"/>
                <a:cs typeface="Calibri"/>
                <a:sym typeface="Calibri"/>
              </a:rPr>
              <a:t> how to be an effective trainer / facilitator / coach etc (explain these roles).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the exercise</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Individually</a:t>
            </a:r>
            <a:r>
              <a:rPr b="0" i="0" lang="en-GB" sz="1100" u="none" strike="noStrike">
                <a:solidFill>
                  <a:srgbClr val="000000"/>
                </a:solidFill>
                <a:latin typeface="Calibri"/>
                <a:ea typeface="Calibri"/>
                <a:cs typeface="Calibri"/>
                <a:sym typeface="Calibri"/>
              </a:rPr>
              <a:t>, identify one aspect of your session that you’re not looking forward to delivering, and plan a rough way of approaching it</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practice delivering it; take turns in the role of trainer, learner, observer/feedback</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 How did it feel to present / deliver?</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Individually, participants reflect and note their conclusions</a:t>
            </a:r>
            <a:endParaRPr/>
          </a:p>
          <a:p>
            <a:pPr indent="69850" lvl="0" marL="0" rtl="0" algn="l">
              <a:lnSpc>
                <a:spcPct val="100000"/>
              </a:lnSpc>
              <a:spcBef>
                <a:spcPts val="0"/>
              </a:spcBef>
              <a:spcAft>
                <a:spcPts val="0"/>
              </a:spcAft>
              <a:buSzPts val="1100"/>
              <a:buFont typeface="Arial"/>
              <a:buNone/>
            </a:pPr>
            <a:r>
              <a:t/>
            </a:r>
            <a:endParaRPr b="0" i="0" sz="1100" u="none" strike="noStrike">
              <a:solidFill>
                <a:srgbClr val="0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Results of Menti - https://www.mentimeter.com/app/presentation/alvrtciucaf56td6zkyfx9jyvuham6zh/wtqkp18o5urf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Your teaching style/approach </a:t>
            </a:r>
            <a:r>
              <a:rPr lang="en-GB" sz="1200">
                <a:solidFill>
                  <a:schemeClr val="dk1"/>
                </a:solidFill>
                <a:latin typeface="Calibri"/>
                <a:ea typeface="Calibri"/>
                <a:cs typeface="Calibri"/>
                <a:sym typeface="Calibri"/>
              </a:rPr>
              <a:t>– don’t be afraid of mistakes and not knowing answers to all questions – these can be great learning moments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 your approach to teaching and how this has been influenced by how your were taught.</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Level of learning</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What do they know, what do they need to know?</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Balance</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THEY should be doing the learning, think about how much content vs activity</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Accessibility</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Pace, slide structure and contrast, closed captions on videos, allowing enough time for tasks, variety of activities and ways to engage.</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Tools</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What tools will you use? Have you tested them do the learners know about them and can access?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Asking simple questions</a:t>
            </a:r>
            <a:endParaRPr b="1">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1b3a5d9146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21b3a5d914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Workshop planning session:</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Staged writing of workshops plans using templates provided (overall plan, session design, activities, progress checking, overall evaluation)</a:t>
            </a:r>
            <a:endParaRPr/>
          </a:p>
          <a:p>
            <a:pPr indent="-285750" lvl="1" marL="74295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confirm workshop sessions each member will lead on designing, write for 15 mins, review each others’ draft for 5 mins, feedback, repeat.</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Call in </a:t>
            </a:r>
            <a:r>
              <a:rPr b="0" i="0" lang="en-GB" sz="1100" u="none" strike="noStrike">
                <a:solidFill>
                  <a:srgbClr val="7030A0"/>
                </a:solidFill>
                <a:latin typeface="Calibri"/>
                <a:ea typeface="Calibri"/>
                <a:cs typeface="Calibri"/>
                <a:sym typeface="Calibri"/>
              </a:rPr>
              <a:t>training skills</a:t>
            </a:r>
            <a:r>
              <a:rPr b="0" i="0" lang="en-GB" sz="1100" u="none" strike="noStrike">
                <a:solidFill>
                  <a:srgbClr val="000000"/>
                </a:solidFill>
                <a:latin typeface="Calibri"/>
                <a:ea typeface="Calibri"/>
                <a:cs typeface="Calibri"/>
                <a:sym typeface="Calibri"/>
              </a:rPr>
              <a:t> / </a:t>
            </a:r>
            <a:r>
              <a:rPr b="0" i="0" lang="en-GB" sz="1100" u="none" strike="noStrike">
                <a:solidFill>
                  <a:srgbClr val="C00000"/>
                </a:solidFill>
                <a:latin typeface="Calibri"/>
                <a:ea typeface="Calibri"/>
                <a:cs typeface="Calibri"/>
                <a:sym typeface="Calibri"/>
              </a:rPr>
              <a:t>topic leads</a:t>
            </a:r>
            <a:r>
              <a:rPr b="0" i="0" lang="en-GB" sz="1100" u="none" strike="noStrike">
                <a:solidFill>
                  <a:srgbClr val="000000"/>
                </a:solidFill>
                <a:latin typeface="Calibri"/>
                <a:ea typeface="Calibri"/>
                <a:cs typeface="Calibri"/>
                <a:sym typeface="Calibri"/>
              </a:rPr>
              <a:t> where needed</a:t>
            </a:r>
            <a:endParaRPr b="0" i="0" sz="1100" u="none" strike="noStrike">
              <a:solidFill>
                <a:srgbClr val="000000"/>
              </a:solidFill>
              <a:latin typeface="Courier New"/>
              <a:ea typeface="Courier New"/>
              <a:cs typeface="Courier New"/>
              <a:sym typeface="Courier New"/>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their conclusions, and agree practical next steps to make sure the work continues after today</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sz="1100" u="none" strike="noStrike">
                <a:solidFill>
                  <a:srgbClr val="000000"/>
                </a:solidFill>
                <a:latin typeface="Calibri"/>
                <a:ea typeface="Calibri"/>
                <a:cs typeface="Calibri"/>
                <a:sym typeface="Calibri"/>
              </a:rPr>
              <a:t>Next steps</a:t>
            </a:r>
            <a:endParaRPr b="0"/>
          </a:p>
          <a:p>
            <a:pPr indent="-69850" lvl="0" marL="0" rtl="0" algn="l">
              <a:lnSpc>
                <a:spcPct val="100000"/>
              </a:lnSpc>
              <a:spcBef>
                <a:spcPts val="0"/>
              </a:spcBef>
              <a:spcAft>
                <a:spcPts val="0"/>
              </a:spcAft>
              <a:buSzPts val="1100"/>
              <a:buChar char="●"/>
            </a:pPr>
            <a:r>
              <a:rPr b="0" i="0" lang="en-GB" sz="1100" u="none" strike="noStrike">
                <a:solidFill>
                  <a:srgbClr val="000000"/>
                </a:solidFill>
                <a:latin typeface="Calibri"/>
                <a:ea typeface="Calibri"/>
                <a:cs typeface="Calibri"/>
                <a:sym typeface="Calibri"/>
              </a:rPr>
              <a:t>What UKRN expect and will do – a workshop run in July, reflection in Aug/Sept, further workshops in 23-24</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Specific commitments to action from each group; who will do what, by when?</a:t>
            </a:r>
            <a:endParaRPr b="0"/>
          </a:p>
          <a:p>
            <a:pPr indent="-69850" lvl="0" marL="0" rtl="0" algn="l">
              <a:lnSpc>
                <a:spcPct val="100000"/>
              </a:lnSpc>
              <a:spcBef>
                <a:spcPts val="0"/>
              </a:spcBef>
              <a:spcAft>
                <a:spcPts val="0"/>
              </a:spcAft>
              <a:buSzPts val="1100"/>
              <a:buChar char="●"/>
            </a:pPr>
            <a:r>
              <a:rPr b="0" i="0" lang="en-GB" sz="1100" u="none" strike="noStrike">
                <a:solidFill>
                  <a:srgbClr val="000000"/>
                </a:solidFill>
                <a:latin typeface="Calibri"/>
                <a:ea typeface="Calibri"/>
                <a:cs typeface="Calibri"/>
                <a:sym typeface="Calibri"/>
              </a:rPr>
              <a:t>Short facilitated discussion of support trainers expect from their institutions</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Next steps in evaluation of this event</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Final reflections, and close</a:t>
            </a:r>
            <a:endParaRPr b="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1b3a5d914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21b3a5d914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Hello, I’m Kirsty Merrett, and I’m a research support librarian at the University of Bristol.</a:t>
            </a:r>
            <a:endParaRPr/>
          </a:p>
          <a:p>
            <a:pPr indent="-298450" lvl="0" marL="457200" marR="0" rtl="0" algn="l">
              <a:lnSpc>
                <a:spcPct val="100000"/>
              </a:lnSpc>
              <a:spcBef>
                <a:spcPts val="0"/>
              </a:spcBef>
              <a:spcAft>
                <a:spcPts val="0"/>
              </a:spcAft>
              <a:buClr>
                <a:srgbClr val="000000"/>
              </a:buClr>
              <a:buSzPts val="1100"/>
              <a:buFont typeface="Arial"/>
              <a:buChar char="●"/>
            </a:pPr>
            <a:r>
              <a:rPr lang="en-GB"/>
              <a:t>I specialise in research data management, and as part of this workshop I’m going to talk about data sharing, and explain its importance in Open Research or Open Science.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357" name="Google Shape;357;p3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 Id="rId3"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2.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 Colour (Insert Image)">
  <p:cSld name="1_Title Slide - Colour (Insert Image)">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47"/>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867"/>
              <a:buFont typeface="Rockwell"/>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7"/>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67"/>
              <a:buNone/>
              <a:defRPr sz="2667">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3" name="Google Shape;83;p47"/>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7"/>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7"/>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1pPr>
            <a:lvl2pPr indent="0" lvl="1"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2pPr>
            <a:lvl3pPr indent="0" lvl="2"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3pPr>
            <a:lvl4pPr indent="0" lvl="3"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4pPr>
            <a:lvl5pPr indent="0" lvl="4"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5pPr>
            <a:lvl6pPr indent="0" lvl="5"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6pPr>
            <a:lvl7pPr indent="0" lvl="6"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7pPr>
            <a:lvl8pPr indent="0" lvl="7"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8pPr>
            <a:lvl9pPr indent="0" lvl="8"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86" name="Google Shape;86;p47"/>
          <p:cNvSpPr/>
          <p:nvPr>
            <p:ph idx="2" type="pic"/>
          </p:nvPr>
        </p:nvSpPr>
        <p:spPr>
          <a:xfrm>
            <a:off x="7576472" y="0"/>
            <a:ext cx="4615528" cy="6858477"/>
          </a:xfrm>
          <a:prstGeom prst="rect">
            <a:avLst/>
          </a:prstGeom>
          <a:noFill/>
          <a:ln>
            <a:noFill/>
          </a:ln>
        </p:spPr>
      </p:sp>
      <p:sp>
        <p:nvSpPr>
          <p:cNvPr id="87" name="Google Shape;87;p47"/>
          <p:cNvSpPr txBox="1"/>
          <p:nvPr>
            <p:ph idx="3"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2607"/>
              <a:buNone/>
              <a:defRPr sz="3067">
                <a:solidFill>
                  <a:schemeClr val="lt1"/>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48"/>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8"/>
          <p:cNvSpPr txBox="1"/>
          <p:nvPr>
            <p:ph idx="1" type="body"/>
          </p:nvPr>
        </p:nvSpPr>
        <p:spPr>
          <a:xfrm>
            <a:off x="494400" y="1825625"/>
            <a:ext cx="11203200" cy="3851275"/>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8"/>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8"/>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8"/>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49"/>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9"/>
          <p:cNvSpPr txBox="1"/>
          <p:nvPr>
            <p:ph idx="1" type="body"/>
          </p:nvPr>
        </p:nvSpPr>
        <p:spPr>
          <a:xfrm>
            <a:off x="494400" y="1825625"/>
            <a:ext cx="5525400" cy="3851275"/>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9"/>
          <p:cNvSpPr txBox="1"/>
          <p:nvPr>
            <p:ph idx="2" type="body"/>
          </p:nvPr>
        </p:nvSpPr>
        <p:spPr>
          <a:xfrm>
            <a:off x="6172200" y="1825625"/>
            <a:ext cx="5525400" cy="3851275"/>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49"/>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9"/>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9"/>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50"/>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50"/>
          <p:cNvSpPr txBox="1"/>
          <p:nvPr>
            <p:ph idx="1" type="body"/>
          </p:nvPr>
        </p:nvSpPr>
        <p:spPr>
          <a:xfrm>
            <a:off x="494400" y="1825625"/>
            <a:ext cx="5525400" cy="3851275"/>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50"/>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0"/>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0"/>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107" name="Google Shape;107;p50"/>
          <p:cNvSpPr/>
          <p:nvPr>
            <p:ph idx="2" type="pic"/>
          </p:nvPr>
        </p:nvSpPr>
        <p:spPr>
          <a:xfrm>
            <a:off x="6172800" y="1825625"/>
            <a:ext cx="5524800" cy="3851275"/>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nd Colour">
  <p:cSld name="Title Slide - White and Colour">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53"/>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867"/>
              <a:buFont typeface="Rockwell"/>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53"/>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67"/>
              <a:buNone/>
              <a:defRPr sz="2667"/>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1" name="Google Shape;111;p53"/>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3"/>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53"/>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nd Colour">
  <p:cSld name="Title Slide - White and Colour 2">
    <p:bg>
      <p:bgPr>
        <a:blipFill>
          <a:blip r:embed="rId2">
            <a:alphaModFix/>
          </a:blip>
          <a:stretch>
            <a:fillRect/>
          </a:stretch>
        </a:blipFill>
      </p:bgPr>
    </p:bg>
    <p:spTree>
      <p:nvGrpSpPr>
        <p:cNvPr id="114" name="Shape 114"/>
        <p:cNvGrpSpPr/>
        <p:nvPr/>
      </p:nvGrpSpPr>
      <p:grpSpPr>
        <a:xfrm>
          <a:off x="0" y="0"/>
          <a:ext cx="0" cy="0"/>
          <a:chOff x="0" y="0"/>
          <a:chExt cx="0" cy="0"/>
        </a:xfrm>
      </p:grpSpPr>
      <p:sp>
        <p:nvSpPr>
          <p:cNvPr id="115" name="Google Shape;115;p54"/>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867"/>
              <a:buFont typeface="Rockwell"/>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54"/>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67"/>
              <a:buNone/>
              <a:defRPr sz="2667"/>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7" name="Google Shape;117;p54"/>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54"/>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54"/>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nd Image">
  <p:cSld name="Title Slide - White and Image">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55"/>
          <p:cNvSpPr/>
          <p:nvPr/>
        </p:nvSpPr>
        <p:spPr>
          <a:xfrm>
            <a:off x="7611541" y="-4233"/>
            <a:ext cx="4580468" cy="6862233"/>
          </a:xfrm>
          <a:custGeom>
            <a:rect b="b" l="l" r="r" t="t"/>
            <a:pathLst>
              <a:path extrusionOk="0" h="5146675" w="3435350">
                <a:moveTo>
                  <a:pt x="1190625" y="0"/>
                </a:moveTo>
                <a:lnTo>
                  <a:pt x="3435350" y="3175"/>
                </a:lnTo>
                <a:lnTo>
                  <a:pt x="3435350" y="5146675"/>
                </a:lnTo>
                <a:lnTo>
                  <a:pt x="0" y="5146675"/>
                </a:lnTo>
                <a:lnTo>
                  <a:pt x="1190625" y="0"/>
                </a:ln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1" u="none" cap="none" strike="noStrike">
              <a:solidFill>
                <a:schemeClr val="lt1"/>
              </a:solidFill>
              <a:latin typeface="Arial"/>
              <a:ea typeface="Arial"/>
              <a:cs typeface="Arial"/>
              <a:sym typeface="Arial"/>
            </a:endParaRPr>
          </a:p>
        </p:txBody>
      </p:sp>
      <p:sp>
        <p:nvSpPr>
          <p:cNvPr id="122" name="Google Shape;122;p55"/>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867"/>
              <a:buFont typeface="Rockwell"/>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55"/>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67"/>
              <a:buNone/>
              <a:defRPr sz="2667"/>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4" name="Google Shape;124;p55"/>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55"/>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55"/>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Insert Image)">
  <p:cSld name="Title Slide - White (Insert Image)">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56"/>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867"/>
              <a:buFont typeface="Rockwell"/>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56"/>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67"/>
              <a:buNone/>
              <a:defRPr sz="2667"/>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0" name="Google Shape;130;p56"/>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56"/>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56"/>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133" name="Google Shape;133;p56"/>
          <p:cNvSpPr/>
          <p:nvPr>
            <p:ph idx="2" type="pic"/>
          </p:nvPr>
        </p:nvSpPr>
        <p:spPr>
          <a:xfrm>
            <a:off x="7576480" y="0"/>
            <a:ext cx="4615529" cy="6858477"/>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ur and Image">
  <p:cSld name="Title Slide - Colour and Image">
    <p:bg>
      <p:bgPr>
        <a:blipFill>
          <a:blip r:embed="rId2">
            <a:alphaModFix/>
          </a:blip>
          <a:stretch>
            <a:fillRect/>
          </a:stretch>
        </a:blipFill>
      </p:bgPr>
    </p:bg>
    <p:spTree>
      <p:nvGrpSpPr>
        <p:cNvPr id="134" name="Shape 134"/>
        <p:cNvGrpSpPr/>
        <p:nvPr/>
      </p:nvGrpSpPr>
      <p:grpSpPr>
        <a:xfrm>
          <a:off x="0" y="0"/>
          <a:ext cx="0" cy="0"/>
          <a:chOff x="0" y="0"/>
          <a:chExt cx="0" cy="0"/>
        </a:xfrm>
      </p:grpSpPr>
      <p:sp>
        <p:nvSpPr>
          <p:cNvPr id="135" name="Google Shape;135;p57"/>
          <p:cNvSpPr/>
          <p:nvPr/>
        </p:nvSpPr>
        <p:spPr>
          <a:xfrm>
            <a:off x="7611541" y="-4233"/>
            <a:ext cx="4580468" cy="6862233"/>
          </a:xfrm>
          <a:custGeom>
            <a:rect b="b" l="l" r="r" t="t"/>
            <a:pathLst>
              <a:path extrusionOk="0" h="5146675" w="3435350">
                <a:moveTo>
                  <a:pt x="1190625" y="0"/>
                </a:moveTo>
                <a:lnTo>
                  <a:pt x="3435350" y="3175"/>
                </a:lnTo>
                <a:lnTo>
                  <a:pt x="3435350" y="5146675"/>
                </a:lnTo>
                <a:lnTo>
                  <a:pt x="0" y="5146675"/>
                </a:lnTo>
                <a:lnTo>
                  <a:pt x="1190625" y="0"/>
                </a:ln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1" u="none" cap="none" strike="noStrike">
              <a:solidFill>
                <a:schemeClr val="lt1"/>
              </a:solidFill>
              <a:latin typeface="Arial"/>
              <a:ea typeface="Arial"/>
              <a:cs typeface="Arial"/>
              <a:sym typeface="Arial"/>
            </a:endParaRPr>
          </a:p>
        </p:txBody>
      </p:sp>
      <p:sp>
        <p:nvSpPr>
          <p:cNvPr id="136" name="Google Shape;136;p57"/>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867"/>
              <a:buFont typeface="Rockwell"/>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57"/>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67"/>
              <a:buNone/>
              <a:defRPr sz="2667">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8" name="Google Shape;138;p57"/>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57"/>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57"/>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1pPr>
            <a:lvl2pPr indent="0" lvl="1"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2pPr>
            <a:lvl3pPr indent="0" lvl="2"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3pPr>
            <a:lvl4pPr indent="0" lvl="3"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4pPr>
            <a:lvl5pPr indent="0" lvl="4"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5pPr>
            <a:lvl6pPr indent="0" lvl="5"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6pPr>
            <a:lvl7pPr indent="0" lvl="6"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7pPr>
            <a:lvl8pPr indent="0" lvl="7"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8pPr>
            <a:lvl9pPr indent="0" lvl="8"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ur (Insert Image)">
  <p:cSld name="Title Slide - Colour (Insert Image)">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58"/>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867"/>
              <a:buFont typeface="Rockwell"/>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58"/>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67"/>
              <a:buNone/>
              <a:defRPr sz="2667">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p58"/>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58"/>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8"/>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1pPr>
            <a:lvl2pPr indent="0" lvl="1"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2pPr>
            <a:lvl3pPr indent="0" lvl="2"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3pPr>
            <a:lvl4pPr indent="0" lvl="3"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4pPr>
            <a:lvl5pPr indent="0" lvl="4"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5pPr>
            <a:lvl6pPr indent="0" lvl="5"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6pPr>
            <a:lvl7pPr indent="0" lvl="6"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7pPr>
            <a:lvl8pPr indent="0" lvl="7"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8pPr>
            <a:lvl9pPr indent="0" lvl="8"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47" name="Google Shape;147;p58"/>
          <p:cNvSpPr/>
          <p:nvPr>
            <p:ph idx="2" type="pic"/>
          </p:nvPr>
        </p:nvSpPr>
        <p:spPr>
          <a:xfrm>
            <a:off x="7576480" y="0"/>
            <a:ext cx="4615529" cy="685847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nd Image">
  <p:cSld name="Title Slide - White and Image 2">
    <p:bg>
      <p:bgPr>
        <a:blipFill>
          <a:blip r:embed="rId2">
            <a:alphaModFix/>
          </a:blip>
          <a:stretch>
            <a:fillRect/>
          </a:stretch>
        </a:blipFill>
      </p:bgPr>
    </p:bg>
    <p:spTree>
      <p:nvGrpSpPr>
        <p:cNvPr id="148" name="Shape 148"/>
        <p:cNvGrpSpPr/>
        <p:nvPr/>
      </p:nvGrpSpPr>
      <p:grpSpPr>
        <a:xfrm>
          <a:off x="0" y="0"/>
          <a:ext cx="0" cy="0"/>
          <a:chOff x="0" y="0"/>
          <a:chExt cx="0" cy="0"/>
        </a:xfrm>
      </p:grpSpPr>
      <p:sp>
        <p:nvSpPr>
          <p:cNvPr id="149" name="Google Shape;149;p59"/>
          <p:cNvSpPr/>
          <p:nvPr/>
        </p:nvSpPr>
        <p:spPr>
          <a:xfrm>
            <a:off x="7611533" y="-4233"/>
            <a:ext cx="4580467" cy="6862233"/>
          </a:xfrm>
          <a:custGeom>
            <a:rect b="b" l="l" r="r" t="t"/>
            <a:pathLst>
              <a:path extrusionOk="0" h="5146675" w="3435350">
                <a:moveTo>
                  <a:pt x="1190625" y="0"/>
                </a:moveTo>
                <a:lnTo>
                  <a:pt x="3435350" y="3175"/>
                </a:lnTo>
                <a:lnTo>
                  <a:pt x="3435350" y="5146675"/>
                </a:lnTo>
                <a:lnTo>
                  <a:pt x="0" y="5146675"/>
                </a:lnTo>
                <a:lnTo>
                  <a:pt x="1190625" y="0"/>
                </a:ln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50" name="Google Shape;150;p59"/>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867"/>
              <a:buFont typeface="Rockwell"/>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9"/>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67"/>
              <a:buNone/>
              <a:defRPr sz="2667"/>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2" name="Google Shape;152;p59"/>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59"/>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59"/>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Insert Image)">
  <p:cSld name="Title Slide - White (Insert Image) 2">
    <p:bg>
      <p:bgPr>
        <a:blipFill>
          <a:blip r:embed="rId2">
            <a:alphaModFix/>
          </a:blip>
          <a:stretch>
            <a:fillRect/>
          </a:stretch>
        </a:blipFill>
      </p:bgPr>
    </p:bg>
    <p:spTree>
      <p:nvGrpSpPr>
        <p:cNvPr id="155" name="Shape 155"/>
        <p:cNvGrpSpPr/>
        <p:nvPr/>
      </p:nvGrpSpPr>
      <p:grpSpPr>
        <a:xfrm>
          <a:off x="0" y="0"/>
          <a:ext cx="0" cy="0"/>
          <a:chOff x="0" y="0"/>
          <a:chExt cx="0" cy="0"/>
        </a:xfrm>
      </p:grpSpPr>
      <p:sp>
        <p:nvSpPr>
          <p:cNvPr id="156" name="Google Shape;156;p60"/>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867"/>
              <a:buFont typeface="Rockwell"/>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60"/>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67"/>
              <a:buNone/>
              <a:defRPr sz="2667"/>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8" name="Google Shape;158;p60"/>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60"/>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60"/>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161" name="Google Shape;161;p60"/>
          <p:cNvSpPr/>
          <p:nvPr>
            <p:ph idx="2" type="pic"/>
          </p:nvPr>
        </p:nvSpPr>
        <p:spPr>
          <a:xfrm>
            <a:off x="7576472" y="0"/>
            <a:ext cx="4615528" cy="6858477"/>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ur and Image">
  <p:cSld name="Title Slide - Colour and Image 2">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p61"/>
          <p:cNvSpPr/>
          <p:nvPr/>
        </p:nvSpPr>
        <p:spPr>
          <a:xfrm>
            <a:off x="7611533" y="-4233"/>
            <a:ext cx="4580467" cy="6862233"/>
          </a:xfrm>
          <a:custGeom>
            <a:rect b="b" l="l" r="r" t="t"/>
            <a:pathLst>
              <a:path extrusionOk="0" h="5146675" w="3435350">
                <a:moveTo>
                  <a:pt x="1190625" y="0"/>
                </a:moveTo>
                <a:lnTo>
                  <a:pt x="3435350" y="3175"/>
                </a:lnTo>
                <a:lnTo>
                  <a:pt x="3435350" y="5146675"/>
                </a:lnTo>
                <a:lnTo>
                  <a:pt x="0" y="5146675"/>
                </a:lnTo>
                <a:lnTo>
                  <a:pt x="1190625" y="0"/>
                </a:ln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64" name="Google Shape;164;p61"/>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867"/>
              <a:buFont typeface="Rockwell"/>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61"/>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67"/>
              <a:buNone/>
              <a:defRPr sz="2667">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6" name="Google Shape;166;p61"/>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61"/>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61"/>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1pPr>
            <a:lvl2pPr indent="0" lvl="1"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2pPr>
            <a:lvl3pPr indent="0" lvl="2"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3pPr>
            <a:lvl4pPr indent="0" lvl="3"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4pPr>
            <a:lvl5pPr indent="0" lvl="4"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5pPr>
            <a:lvl6pPr indent="0" lvl="5"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6pPr>
            <a:lvl7pPr indent="0" lvl="6"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7pPr>
            <a:lvl8pPr indent="0" lvl="7"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8pPr>
            <a:lvl9pPr indent="0" lvl="8"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ur (Insert Image)">
  <p:cSld name="Title Slide - Colour (Insert Image) 2">
    <p:bg>
      <p:bgPr>
        <a:blipFill>
          <a:blip r:embed="rId2">
            <a:alphaModFix/>
          </a:blip>
          <a:stretch>
            <a:fillRect/>
          </a:stretch>
        </a:blipFill>
      </p:bgPr>
    </p:bg>
    <p:spTree>
      <p:nvGrpSpPr>
        <p:cNvPr id="169" name="Shape 169"/>
        <p:cNvGrpSpPr/>
        <p:nvPr/>
      </p:nvGrpSpPr>
      <p:grpSpPr>
        <a:xfrm>
          <a:off x="0" y="0"/>
          <a:ext cx="0" cy="0"/>
          <a:chOff x="0" y="0"/>
          <a:chExt cx="0" cy="0"/>
        </a:xfrm>
      </p:grpSpPr>
      <p:sp>
        <p:nvSpPr>
          <p:cNvPr id="170" name="Google Shape;170;p62"/>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867"/>
              <a:buFont typeface="Rockwell"/>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62"/>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67"/>
              <a:buNone/>
              <a:defRPr sz="2667">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2" name="Google Shape;172;p62"/>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62"/>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62"/>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1pPr>
            <a:lvl2pPr indent="0" lvl="1"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2pPr>
            <a:lvl3pPr indent="0" lvl="2"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3pPr>
            <a:lvl4pPr indent="0" lvl="3"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4pPr>
            <a:lvl5pPr indent="0" lvl="4"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5pPr>
            <a:lvl6pPr indent="0" lvl="5"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6pPr>
            <a:lvl7pPr indent="0" lvl="6"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7pPr>
            <a:lvl8pPr indent="0" lvl="7"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8pPr>
            <a:lvl9pPr indent="0" lvl="8"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75" name="Google Shape;175;p62"/>
          <p:cNvSpPr/>
          <p:nvPr>
            <p:ph idx="2" type="pic"/>
          </p:nvPr>
        </p:nvSpPr>
        <p:spPr>
          <a:xfrm>
            <a:off x="7576472" y="0"/>
            <a:ext cx="4615528" cy="6858477"/>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bg>
      <p:bgPr>
        <a:blipFill>
          <a:blip r:embed="rId2">
            <a:alphaModFix/>
          </a:blip>
          <a:stretch>
            <a:fillRect/>
          </a:stretch>
        </a:blipFill>
      </p:bgPr>
    </p:bg>
    <p:spTree>
      <p:nvGrpSpPr>
        <p:cNvPr id="176" name="Shape 176"/>
        <p:cNvGrpSpPr/>
        <p:nvPr/>
      </p:nvGrpSpPr>
      <p:grpSpPr>
        <a:xfrm>
          <a:off x="0" y="0"/>
          <a:ext cx="0" cy="0"/>
          <a:chOff x="0" y="0"/>
          <a:chExt cx="0" cy="0"/>
        </a:xfrm>
      </p:grpSpPr>
      <p:sp>
        <p:nvSpPr>
          <p:cNvPr id="177" name="Google Shape;177;p63"/>
          <p:cNvSpPr txBox="1"/>
          <p:nvPr>
            <p:ph type="title"/>
          </p:nvPr>
        </p:nvSpPr>
        <p:spPr>
          <a:xfrm>
            <a:off x="494400" y="907200"/>
            <a:ext cx="7012800" cy="1468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63"/>
          <p:cNvSpPr txBox="1"/>
          <p:nvPr>
            <p:ph idx="1" type="body"/>
          </p:nvPr>
        </p:nvSpPr>
        <p:spPr>
          <a:xfrm>
            <a:off x="494400" y="2433600"/>
            <a:ext cx="7012800" cy="33360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63"/>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63"/>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63"/>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182" name="Google Shape;182;p63"/>
          <p:cNvSpPr/>
          <p:nvPr>
            <p:ph idx="2" type="pic"/>
          </p:nvPr>
        </p:nvSpPr>
        <p:spPr>
          <a:xfrm>
            <a:off x="7576472" y="0"/>
            <a:ext cx="4615528" cy="68580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bg>
      <p:bgPr>
        <a:blipFill>
          <a:blip r:embed="rId2">
            <a:alphaModFix/>
          </a:blip>
          <a:stretch>
            <a:fillRect/>
          </a:stretch>
        </a:blipFill>
      </p:bgPr>
    </p:bg>
    <p:spTree>
      <p:nvGrpSpPr>
        <p:cNvPr id="183" name="Shape 183"/>
        <p:cNvGrpSpPr/>
        <p:nvPr/>
      </p:nvGrpSpPr>
      <p:grpSpPr>
        <a:xfrm>
          <a:off x="0" y="0"/>
          <a:ext cx="0" cy="0"/>
          <a:chOff x="0" y="0"/>
          <a:chExt cx="0" cy="0"/>
        </a:xfrm>
      </p:grpSpPr>
      <p:sp>
        <p:nvSpPr>
          <p:cNvPr id="184" name="Google Shape;184;p64"/>
          <p:cNvSpPr/>
          <p:nvPr/>
        </p:nvSpPr>
        <p:spPr>
          <a:xfrm>
            <a:off x="0" y="0"/>
            <a:ext cx="12192000" cy="563246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1" u="none" cap="none" strike="noStrike">
              <a:solidFill>
                <a:schemeClr val="lt1"/>
              </a:solidFill>
              <a:latin typeface="Arial"/>
              <a:ea typeface="Arial"/>
              <a:cs typeface="Arial"/>
              <a:sym typeface="Arial"/>
            </a:endParaRPr>
          </a:p>
        </p:txBody>
      </p:sp>
      <p:sp>
        <p:nvSpPr>
          <p:cNvPr id="185" name="Google Shape;185;p64"/>
          <p:cNvSpPr/>
          <p:nvPr>
            <p:ph idx="2" type="pic"/>
          </p:nvPr>
        </p:nvSpPr>
        <p:spPr>
          <a:xfrm>
            <a:off x="494400" y="447565"/>
            <a:ext cx="11203200" cy="4737451"/>
          </a:xfrm>
          <a:prstGeom prst="rect">
            <a:avLst/>
          </a:prstGeom>
          <a:noFill/>
          <a:ln>
            <a:noFill/>
          </a:ln>
        </p:spPr>
      </p:sp>
      <p:sp>
        <p:nvSpPr>
          <p:cNvPr id="186" name="Google Shape;186;p64"/>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64"/>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64"/>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189" name="Google Shape;189;p64"/>
          <p:cNvSpPr txBox="1"/>
          <p:nvPr>
            <p:ph type="title"/>
          </p:nvPr>
        </p:nvSpPr>
        <p:spPr>
          <a:xfrm>
            <a:off x="7505101" y="5797510"/>
            <a:ext cx="4191001" cy="92039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2">
    <p:bg>
      <p:bgPr>
        <a:blipFill>
          <a:blip r:embed="rId2">
            <a:alphaModFix/>
          </a:blip>
          <a:stretch>
            <a:fillRect/>
          </a:stretch>
        </a:blipFill>
      </p:bgPr>
    </p:bg>
    <p:spTree>
      <p:nvGrpSpPr>
        <p:cNvPr id="190" name="Shape 190"/>
        <p:cNvGrpSpPr/>
        <p:nvPr/>
      </p:nvGrpSpPr>
      <p:grpSpPr>
        <a:xfrm>
          <a:off x="0" y="0"/>
          <a:ext cx="0" cy="0"/>
          <a:chOff x="0" y="0"/>
          <a:chExt cx="0" cy="0"/>
        </a:xfrm>
      </p:grpSpPr>
      <p:sp>
        <p:nvSpPr>
          <p:cNvPr id="191" name="Google Shape;191;p65"/>
          <p:cNvSpPr/>
          <p:nvPr/>
        </p:nvSpPr>
        <p:spPr>
          <a:xfrm>
            <a:off x="0" y="0"/>
            <a:ext cx="12192000" cy="563246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92" name="Google Shape;192;p65"/>
          <p:cNvSpPr/>
          <p:nvPr>
            <p:ph idx="2" type="pic"/>
          </p:nvPr>
        </p:nvSpPr>
        <p:spPr>
          <a:xfrm>
            <a:off x="494400" y="447565"/>
            <a:ext cx="11203200" cy="4737451"/>
          </a:xfrm>
          <a:prstGeom prst="rect">
            <a:avLst/>
          </a:prstGeom>
          <a:noFill/>
          <a:ln>
            <a:noFill/>
          </a:ln>
        </p:spPr>
      </p:sp>
      <p:sp>
        <p:nvSpPr>
          <p:cNvPr id="193" name="Google Shape;193;p65"/>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65"/>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65"/>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196" name="Google Shape;196;p65"/>
          <p:cNvSpPr txBox="1"/>
          <p:nvPr>
            <p:ph type="title"/>
          </p:nvPr>
        </p:nvSpPr>
        <p:spPr>
          <a:xfrm>
            <a:off x="7505099" y="5797497"/>
            <a:ext cx="4191000" cy="92039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bg>
      <p:bgPr>
        <a:blipFill>
          <a:blip r:embed="rId2">
            <a:alphaModFix/>
          </a:blip>
          <a:stretch>
            <a:fillRect/>
          </a:stretch>
        </a:blipFill>
      </p:bgPr>
    </p:bg>
    <p:spTree>
      <p:nvGrpSpPr>
        <p:cNvPr id="197" name="Shape 197"/>
        <p:cNvGrpSpPr/>
        <p:nvPr/>
      </p:nvGrpSpPr>
      <p:grpSpPr>
        <a:xfrm>
          <a:off x="0" y="0"/>
          <a:ext cx="0" cy="0"/>
          <a:chOff x="0" y="0"/>
          <a:chExt cx="0" cy="0"/>
        </a:xfrm>
      </p:grpSpPr>
      <p:sp>
        <p:nvSpPr>
          <p:cNvPr id="198" name="Google Shape;198;p66"/>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66"/>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66"/>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201" name="Google Shape;201;p66"/>
          <p:cNvSpPr/>
          <p:nvPr>
            <p:ph idx="2" type="pic"/>
          </p:nvPr>
        </p:nvSpPr>
        <p:spPr>
          <a:xfrm>
            <a:off x="0" y="0"/>
            <a:ext cx="12192000" cy="5689600"/>
          </a:xfrm>
          <a:prstGeom prst="rect">
            <a:avLst/>
          </a:prstGeom>
          <a:noFill/>
          <a:ln>
            <a:noFill/>
          </a:ln>
        </p:spPr>
      </p:sp>
      <p:sp>
        <p:nvSpPr>
          <p:cNvPr id="202" name="Google Shape;202;p66"/>
          <p:cNvSpPr txBox="1"/>
          <p:nvPr>
            <p:ph type="title"/>
          </p:nvPr>
        </p:nvSpPr>
        <p:spPr>
          <a:xfrm>
            <a:off x="7505099" y="5797497"/>
            <a:ext cx="4191000" cy="92039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blip>
          <a:stretch>
            <a:fillRect/>
          </a:stretch>
        </a:blipFill>
      </p:bgPr>
    </p:bg>
    <p:spTree>
      <p:nvGrpSpPr>
        <p:cNvPr id="203" name="Shape 203"/>
        <p:cNvGrpSpPr/>
        <p:nvPr/>
      </p:nvGrpSpPr>
      <p:grpSpPr>
        <a:xfrm>
          <a:off x="0" y="0"/>
          <a:ext cx="0" cy="0"/>
          <a:chOff x="0" y="0"/>
          <a:chExt cx="0" cy="0"/>
        </a:xfrm>
      </p:grpSpPr>
      <p:sp>
        <p:nvSpPr>
          <p:cNvPr id="204" name="Google Shape;204;p67"/>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67"/>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67"/>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67"/>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208" name="Shape 208"/>
        <p:cNvGrpSpPr/>
        <p:nvPr/>
      </p:nvGrpSpPr>
      <p:grpSpPr>
        <a:xfrm>
          <a:off x="0" y="0"/>
          <a:ext cx="0" cy="0"/>
          <a:chOff x="0" y="0"/>
          <a:chExt cx="0" cy="0"/>
        </a:xfrm>
      </p:grpSpPr>
      <p:sp>
        <p:nvSpPr>
          <p:cNvPr id="209" name="Google Shape;209;p68"/>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68"/>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68"/>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218" name="Shape 218"/>
        <p:cNvGrpSpPr/>
        <p:nvPr/>
      </p:nvGrpSpPr>
      <p:grpSpPr>
        <a:xfrm>
          <a:off x="0" y="0"/>
          <a:ext cx="0" cy="0"/>
          <a:chOff x="0" y="0"/>
          <a:chExt cx="0" cy="0"/>
        </a:xfrm>
      </p:grpSpPr>
      <p:sp>
        <p:nvSpPr>
          <p:cNvPr id="219" name="Google Shape;219;p52"/>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52"/>
          <p:cNvSpPr txBox="1"/>
          <p:nvPr>
            <p:ph idx="1" type="body"/>
          </p:nvPr>
        </p:nvSpPr>
        <p:spPr>
          <a:xfrm>
            <a:off x="494400" y="1825625"/>
            <a:ext cx="11203200" cy="3851275"/>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52"/>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52"/>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52"/>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224" name="Google Shape;224;p52"/>
          <p:cNvSpPr txBox="1"/>
          <p:nvPr>
            <p:ph idx="2"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nd Colour">
  <p:cSld name="Title Slide - White and Colour">
    <p:bg>
      <p:bgPr>
        <a:blipFill>
          <a:blip r:embed="rId2">
            <a:alphaModFix/>
          </a:blip>
          <a:stretch>
            <a:fillRect/>
          </a:stretch>
        </a:blipFill>
      </p:bgPr>
    </p:bg>
    <p:spTree>
      <p:nvGrpSpPr>
        <p:cNvPr id="225" name="Shape 225"/>
        <p:cNvGrpSpPr/>
        <p:nvPr/>
      </p:nvGrpSpPr>
      <p:grpSpPr>
        <a:xfrm>
          <a:off x="0" y="0"/>
          <a:ext cx="0" cy="0"/>
          <a:chOff x="0" y="0"/>
          <a:chExt cx="0" cy="0"/>
        </a:xfrm>
      </p:grpSpPr>
      <p:sp>
        <p:nvSpPr>
          <p:cNvPr id="226" name="Google Shape;226;p69"/>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867"/>
              <a:buFont typeface="Rockwell"/>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69"/>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67"/>
              <a:buNone/>
              <a:defRPr sz="2667"/>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8" name="Google Shape;228;p69"/>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69"/>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69"/>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231" name="Google Shape;231;p69"/>
          <p:cNvSpPr txBox="1"/>
          <p:nvPr>
            <p:ph idx="2"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nd Image">
  <p:cSld name="Title Slide - White and Image">
    <p:bg>
      <p:bgPr>
        <a:solidFill>
          <a:srgbClr val="FFFFFF"/>
        </a:solidFill>
      </p:bgPr>
    </p:bg>
    <p:spTree>
      <p:nvGrpSpPr>
        <p:cNvPr id="232" name="Shape 232"/>
        <p:cNvGrpSpPr/>
        <p:nvPr/>
      </p:nvGrpSpPr>
      <p:grpSpPr>
        <a:xfrm>
          <a:off x="0" y="0"/>
          <a:ext cx="0" cy="0"/>
          <a:chOff x="0" y="0"/>
          <a:chExt cx="0" cy="0"/>
        </a:xfrm>
      </p:grpSpPr>
      <p:sp>
        <p:nvSpPr>
          <p:cNvPr id="233" name="Google Shape;233;p70"/>
          <p:cNvSpPr/>
          <p:nvPr/>
        </p:nvSpPr>
        <p:spPr>
          <a:xfrm>
            <a:off x="7611533" y="-4233"/>
            <a:ext cx="4580467" cy="6862233"/>
          </a:xfrm>
          <a:custGeom>
            <a:rect b="b" l="l" r="r" t="t"/>
            <a:pathLst>
              <a:path extrusionOk="0" h="5146675" w="3435350">
                <a:moveTo>
                  <a:pt x="1190625" y="0"/>
                </a:moveTo>
                <a:lnTo>
                  <a:pt x="3435350" y="3175"/>
                </a:lnTo>
                <a:lnTo>
                  <a:pt x="3435350" y="5146675"/>
                </a:lnTo>
                <a:lnTo>
                  <a:pt x="0" y="5146675"/>
                </a:lnTo>
                <a:lnTo>
                  <a:pt x="1190625" y="0"/>
                </a:lnTo>
                <a:close/>
              </a:path>
            </a:pathLst>
          </a:cu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34" name="Google Shape;234;p70"/>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867"/>
              <a:buFont typeface="Rockwell"/>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70"/>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67"/>
              <a:buNone/>
              <a:defRPr sz="2667"/>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6" name="Google Shape;236;p70"/>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70"/>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70"/>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239" name="Google Shape;239;p70"/>
          <p:cNvSpPr txBox="1"/>
          <p:nvPr>
            <p:ph idx="2"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Insert Image)">
  <p:cSld name="Title Slide - White (Insert Image)">
    <p:bg>
      <p:bgPr>
        <a:solidFill>
          <a:srgbClr val="FFFFFF"/>
        </a:solidFill>
      </p:bgPr>
    </p:bg>
    <p:spTree>
      <p:nvGrpSpPr>
        <p:cNvPr id="240" name="Shape 240"/>
        <p:cNvGrpSpPr/>
        <p:nvPr/>
      </p:nvGrpSpPr>
      <p:grpSpPr>
        <a:xfrm>
          <a:off x="0" y="0"/>
          <a:ext cx="0" cy="0"/>
          <a:chOff x="0" y="0"/>
          <a:chExt cx="0" cy="0"/>
        </a:xfrm>
      </p:grpSpPr>
      <p:sp>
        <p:nvSpPr>
          <p:cNvPr id="241" name="Google Shape;241;p71"/>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867"/>
              <a:buFont typeface="Rockwell"/>
              <a:buNone/>
              <a:defRPr sz="5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71"/>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67"/>
              <a:buNone/>
              <a:defRPr sz="2667"/>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3" name="Google Shape;243;p71"/>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71"/>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71"/>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246" name="Google Shape;246;p71"/>
          <p:cNvSpPr/>
          <p:nvPr>
            <p:ph idx="2" type="pic"/>
          </p:nvPr>
        </p:nvSpPr>
        <p:spPr>
          <a:xfrm>
            <a:off x="7576472" y="0"/>
            <a:ext cx="4615528" cy="6858477"/>
          </a:xfrm>
          <a:prstGeom prst="rect">
            <a:avLst/>
          </a:prstGeom>
          <a:noFill/>
          <a:ln>
            <a:noFill/>
          </a:ln>
        </p:spPr>
      </p:sp>
      <p:sp>
        <p:nvSpPr>
          <p:cNvPr id="247" name="Google Shape;247;p71"/>
          <p:cNvSpPr txBox="1"/>
          <p:nvPr>
            <p:ph idx="3"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ur and Image">
  <p:cSld name="Title Slide - Colour and Image">
    <p:bg>
      <p:bgPr>
        <a:blipFill>
          <a:blip r:embed="rId2">
            <a:alphaModFix/>
          </a:blip>
          <a:stretch>
            <a:fillRect/>
          </a:stretch>
        </a:blipFill>
      </p:bgPr>
    </p:bg>
    <p:spTree>
      <p:nvGrpSpPr>
        <p:cNvPr id="248" name="Shape 248"/>
        <p:cNvGrpSpPr/>
        <p:nvPr/>
      </p:nvGrpSpPr>
      <p:grpSpPr>
        <a:xfrm>
          <a:off x="0" y="0"/>
          <a:ext cx="0" cy="0"/>
          <a:chOff x="0" y="0"/>
          <a:chExt cx="0" cy="0"/>
        </a:xfrm>
      </p:grpSpPr>
      <p:sp>
        <p:nvSpPr>
          <p:cNvPr id="249" name="Google Shape;249;p72"/>
          <p:cNvSpPr/>
          <p:nvPr/>
        </p:nvSpPr>
        <p:spPr>
          <a:xfrm>
            <a:off x="7611533" y="-4233"/>
            <a:ext cx="4580467" cy="6862233"/>
          </a:xfrm>
          <a:custGeom>
            <a:rect b="b" l="l" r="r" t="t"/>
            <a:pathLst>
              <a:path extrusionOk="0" h="5146675" w="3435350">
                <a:moveTo>
                  <a:pt x="1190625" y="0"/>
                </a:moveTo>
                <a:lnTo>
                  <a:pt x="3435350" y="3175"/>
                </a:lnTo>
                <a:lnTo>
                  <a:pt x="3435350" y="5146675"/>
                </a:lnTo>
                <a:lnTo>
                  <a:pt x="0" y="5146675"/>
                </a:lnTo>
                <a:lnTo>
                  <a:pt x="1190625" y="0"/>
                </a:ln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50" name="Google Shape;250;p72"/>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867"/>
              <a:buFont typeface="Rockwell"/>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72"/>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67"/>
              <a:buNone/>
              <a:defRPr sz="2667">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2" name="Google Shape;252;p72"/>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72"/>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72"/>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1pPr>
            <a:lvl2pPr indent="0" lvl="1"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2pPr>
            <a:lvl3pPr indent="0" lvl="2"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3pPr>
            <a:lvl4pPr indent="0" lvl="3"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4pPr>
            <a:lvl5pPr indent="0" lvl="4"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5pPr>
            <a:lvl6pPr indent="0" lvl="5"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6pPr>
            <a:lvl7pPr indent="0" lvl="6"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7pPr>
            <a:lvl8pPr indent="0" lvl="7"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8pPr>
            <a:lvl9pPr indent="0" lvl="8"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255" name="Google Shape;255;p72"/>
          <p:cNvSpPr txBox="1"/>
          <p:nvPr>
            <p:ph idx="2"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2607"/>
              <a:buNone/>
              <a:defRPr sz="3067">
                <a:solidFill>
                  <a:schemeClr val="lt1"/>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ur (Insert Image)">
  <p:cSld name="Title Slide - Colour (Insert Image)">
    <p:bg>
      <p:bgPr>
        <a:blipFill>
          <a:blip r:embed="rId2">
            <a:alphaModFix/>
          </a:blip>
          <a:stretch>
            <a:fillRect/>
          </a:stretch>
        </a:blipFill>
      </p:bgPr>
    </p:bg>
    <p:spTree>
      <p:nvGrpSpPr>
        <p:cNvPr id="256" name="Shape 256"/>
        <p:cNvGrpSpPr/>
        <p:nvPr/>
      </p:nvGrpSpPr>
      <p:grpSpPr>
        <a:xfrm>
          <a:off x="0" y="0"/>
          <a:ext cx="0" cy="0"/>
          <a:chOff x="0" y="0"/>
          <a:chExt cx="0" cy="0"/>
        </a:xfrm>
      </p:grpSpPr>
      <p:sp>
        <p:nvSpPr>
          <p:cNvPr id="257" name="Google Shape;257;p73"/>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867"/>
              <a:buFont typeface="Rockwell"/>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73"/>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67"/>
              <a:buNone/>
              <a:defRPr sz="2667">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53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9" name="Google Shape;259;p73"/>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73"/>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73"/>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1pPr>
            <a:lvl2pPr indent="0" lvl="1"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2pPr>
            <a:lvl3pPr indent="0" lvl="2"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3pPr>
            <a:lvl4pPr indent="0" lvl="3"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4pPr>
            <a:lvl5pPr indent="0" lvl="4"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5pPr>
            <a:lvl6pPr indent="0" lvl="5"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6pPr>
            <a:lvl7pPr indent="0" lvl="6"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7pPr>
            <a:lvl8pPr indent="0" lvl="7"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8pPr>
            <a:lvl9pPr indent="0" lvl="8" marL="0" algn="ctr">
              <a:lnSpc>
                <a:spcPct val="100000"/>
              </a:lnSpc>
              <a:spcBef>
                <a:spcPts val="0"/>
              </a:spcBef>
              <a:spcAft>
                <a:spcPts val="0"/>
              </a:spcAft>
              <a:buNone/>
              <a:defRPr b="0" i="0" sz="16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262" name="Google Shape;262;p73"/>
          <p:cNvSpPr/>
          <p:nvPr>
            <p:ph idx="2" type="pic"/>
          </p:nvPr>
        </p:nvSpPr>
        <p:spPr>
          <a:xfrm>
            <a:off x="7576472" y="0"/>
            <a:ext cx="4615528" cy="6858477"/>
          </a:xfrm>
          <a:prstGeom prst="rect">
            <a:avLst/>
          </a:prstGeom>
          <a:noFill/>
          <a:ln>
            <a:noFill/>
          </a:ln>
        </p:spPr>
      </p:sp>
      <p:sp>
        <p:nvSpPr>
          <p:cNvPr id="263" name="Google Shape;263;p73"/>
          <p:cNvSpPr txBox="1"/>
          <p:nvPr>
            <p:ph idx="3"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2607"/>
              <a:buNone/>
              <a:defRPr sz="3067">
                <a:solidFill>
                  <a:schemeClr val="lt1"/>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bg>
      <p:bgPr>
        <a:solidFill>
          <a:schemeClr val="lt1"/>
        </a:solidFill>
      </p:bgPr>
    </p:bg>
    <p:spTree>
      <p:nvGrpSpPr>
        <p:cNvPr id="264" name="Shape 264"/>
        <p:cNvGrpSpPr/>
        <p:nvPr/>
      </p:nvGrpSpPr>
      <p:grpSpPr>
        <a:xfrm>
          <a:off x="0" y="0"/>
          <a:ext cx="0" cy="0"/>
          <a:chOff x="0" y="0"/>
          <a:chExt cx="0" cy="0"/>
        </a:xfrm>
      </p:grpSpPr>
      <p:sp>
        <p:nvSpPr>
          <p:cNvPr id="265" name="Google Shape;265;p74"/>
          <p:cNvSpPr txBox="1"/>
          <p:nvPr>
            <p:ph type="title"/>
          </p:nvPr>
        </p:nvSpPr>
        <p:spPr>
          <a:xfrm>
            <a:off x="494400" y="907200"/>
            <a:ext cx="7012800" cy="1468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74"/>
          <p:cNvSpPr txBox="1"/>
          <p:nvPr>
            <p:ph idx="1" type="body"/>
          </p:nvPr>
        </p:nvSpPr>
        <p:spPr>
          <a:xfrm>
            <a:off x="494400" y="2433600"/>
            <a:ext cx="7012800" cy="33360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74"/>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74"/>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74"/>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270" name="Google Shape;270;p74"/>
          <p:cNvSpPr/>
          <p:nvPr>
            <p:ph idx="2" type="pic"/>
          </p:nvPr>
        </p:nvSpPr>
        <p:spPr>
          <a:xfrm>
            <a:off x="7576472" y="0"/>
            <a:ext cx="4615528" cy="6858000"/>
          </a:xfrm>
          <a:prstGeom prst="rect">
            <a:avLst/>
          </a:prstGeom>
          <a:noFill/>
          <a:ln>
            <a:noFill/>
          </a:ln>
        </p:spPr>
      </p:sp>
      <p:sp>
        <p:nvSpPr>
          <p:cNvPr id="271" name="Google Shape;271;p74"/>
          <p:cNvSpPr txBox="1"/>
          <p:nvPr>
            <p:ph idx="3"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272" name="Shape 272"/>
        <p:cNvGrpSpPr/>
        <p:nvPr/>
      </p:nvGrpSpPr>
      <p:grpSpPr>
        <a:xfrm>
          <a:off x="0" y="0"/>
          <a:ext cx="0" cy="0"/>
          <a:chOff x="0" y="0"/>
          <a:chExt cx="0" cy="0"/>
        </a:xfrm>
      </p:grpSpPr>
      <p:sp>
        <p:nvSpPr>
          <p:cNvPr id="273" name="Google Shape;273;p75"/>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75"/>
          <p:cNvSpPr txBox="1"/>
          <p:nvPr>
            <p:ph idx="1" type="body"/>
          </p:nvPr>
        </p:nvSpPr>
        <p:spPr>
          <a:xfrm>
            <a:off x="494400" y="1825625"/>
            <a:ext cx="5525400" cy="3851275"/>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75"/>
          <p:cNvSpPr txBox="1"/>
          <p:nvPr>
            <p:ph idx="2" type="body"/>
          </p:nvPr>
        </p:nvSpPr>
        <p:spPr>
          <a:xfrm>
            <a:off x="6172200" y="1825625"/>
            <a:ext cx="5525400" cy="3851275"/>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75"/>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75"/>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75"/>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279" name="Google Shape;279;p75"/>
          <p:cNvSpPr txBox="1"/>
          <p:nvPr>
            <p:ph idx="3"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bg>
      <p:bgPr>
        <a:solidFill>
          <a:schemeClr val="lt1"/>
        </a:solidFill>
      </p:bgPr>
    </p:bg>
    <p:spTree>
      <p:nvGrpSpPr>
        <p:cNvPr id="280" name="Shape 280"/>
        <p:cNvGrpSpPr/>
        <p:nvPr/>
      </p:nvGrpSpPr>
      <p:grpSpPr>
        <a:xfrm>
          <a:off x="0" y="0"/>
          <a:ext cx="0" cy="0"/>
          <a:chOff x="0" y="0"/>
          <a:chExt cx="0" cy="0"/>
        </a:xfrm>
      </p:grpSpPr>
      <p:sp>
        <p:nvSpPr>
          <p:cNvPr id="281" name="Google Shape;281;p76"/>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76"/>
          <p:cNvSpPr txBox="1"/>
          <p:nvPr>
            <p:ph idx="1" type="body"/>
          </p:nvPr>
        </p:nvSpPr>
        <p:spPr>
          <a:xfrm>
            <a:off x="494400" y="1825625"/>
            <a:ext cx="5525400" cy="3851275"/>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000"/>
              </a:spcBef>
              <a:spcAft>
                <a:spcPts val="0"/>
              </a:spcAft>
              <a:buClr>
                <a:schemeClr val="dk1"/>
              </a:buClr>
              <a:buSzPts val="1530"/>
              <a:buChar char="▪"/>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76"/>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76"/>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76"/>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286" name="Google Shape;286;p76"/>
          <p:cNvSpPr/>
          <p:nvPr>
            <p:ph idx="2" type="pic"/>
          </p:nvPr>
        </p:nvSpPr>
        <p:spPr>
          <a:xfrm>
            <a:off x="6172800" y="1825625"/>
            <a:ext cx="5524800" cy="3851275"/>
          </a:xfrm>
          <a:prstGeom prst="rect">
            <a:avLst/>
          </a:prstGeom>
          <a:noFill/>
          <a:ln>
            <a:noFill/>
          </a:ln>
        </p:spPr>
      </p:sp>
      <p:sp>
        <p:nvSpPr>
          <p:cNvPr id="287" name="Google Shape;287;p76"/>
          <p:cNvSpPr txBox="1"/>
          <p:nvPr>
            <p:ph idx="3"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bg>
      <p:bgPr>
        <a:solidFill>
          <a:schemeClr val="lt1"/>
        </a:solidFill>
      </p:bgPr>
    </p:bg>
    <p:spTree>
      <p:nvGrpSpPr>
        <p:cNvPr id="288" name="Shape 288"/>
        <p:cNvGrpSpPr/>
        <p:nvPr/>
      </p:nvGrpSpPr>
      <p:grpSpPr>
        <a:xfrm>
          <a:off x="0" y="0"/>
          <a:ext cx="0" cy="0"/>
          <a:chOff x="0" y="0"/>
          <a:chExt cx="0" cy="0"/>
        </a:xfrm>
      </p:grpSpPr>
      <p:sp>
        <p:nvSpPr>
          <p:cNvPr id="289" name="Google Shape;289;p77"/>
          <p:cNvSpPr/>
          <p:nvPr>
            <p:ph idx="2" type="pic"/>
          </p:nvPr>
        </p:nvSpPr>
        <p:spPr>
          <a:xfrm>
            <a:off x="494400" y="447565"/>
            <a:ext cx="11203200" cy="4737451"/>
          </a:xfrm>
          <a:prstGeom prst="rect">
            <a:avLst/>
          </a:prstGeom>
          <a:noFill/>
          <a:ln>
            <a:noFill/>
          </a:ln>
        </p:spPr>
      </p:sp>
      <p:sp>
        <p:nvSpPr>
          <p:cNvPr id="290" name="Google Shape;290;p77"/>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77"/>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77"/>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293" name="Google Shape;293;p77"/>
          <p:cNvSpPr/>
          <p:nvPr/>
        </p:nvSpPr>
        <p:spPr>
          <a:xfrm>
            <a:off x="0" y="0"/>
            <a:ext cx="12192000" cy="563246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94" name="Google Shape;294;p77"/>
          <p:cNvSpPr txBox="1"/>
          <p:nvPr>
            <p:ph type="title"/>
          </p:nvPr>
        </p:nvSpPr>
        <p:spPr>
          <a:xfrm>
            <a:off x="7505099" y="5797497"/>
            <a:ext cx="4191000" cy="92039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77"/>
          <p:cNvSpPr txBox="1"/>
          <p:nvPr>
            <p:ph idx="1"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bg>
      <p:bgPr>
        <a:solidFill>
          <a:schemeClr val="lt1"/>
        </a:solidFill>
      </p:bgPr>
    </p:bg>
    <p:spTree>
      <p:nvGrpSpPr>
        <p:cNvPr id="296" name="Shape 296"/>
        <p:cNvGrpSpPr/>
        <p:nvPr/>
      </p:nvGrpSpPr>
      <p:grpSpPr>
        <a:xfrm>
          <a:off x="0" y="0"/>
          <a:ext cx="0" cy="0"/>
          <a:chOff x="0" y="0"/>
          <a:chExt cx="0" cy="0"/>
        </a:xfrm>
      </p:grpSpPr>
      <p:sp>
        <p:nvSpPr>
          <p:cNvPr id="297" name="Google Shape;297;p78"/>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78"/>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78"/>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300" name="Google Shape;300;p78"/>
          <p:cNvSpPr/>
          <p:nvPr>
            <p:ph idx="2" type="pic"/>
          </p:nvPr>
        </p:nvSpPr>
        <p:spPr>
          <a:xfrm>
            <a:off x="0" y="0"/>
            <a:ext cx="12192000" cy="5689600"/>
          </a:xfrm>
          <a:prstGeom prst="rect">
            <a:avLst/>
          </a:prstGeom>
          <a:noFill/>
          <a:ln>
            <a:noFill/>
          </a:ln>
        </p:spPr>
      </p:sp>
      <p:sp>
        <p:nvSpPr>
          <p:cNvPr id="301" name="Google Shape;301;p78"/>
          <p:cNvSpPr txBox="1"/>
          <p:nvPr>
            <p:ph type="title"/>
          </p:nvPr>
        </p:nvSpPr>
        <p:spPr>
          <a:xfrm>
            <a:off x="7505099" y="5797497"/>
            <a:ext cx="4191000" cy="92039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78"/>
          <p:cNvSpPr txBox="1"/>
          <p:nvPr>
            <p:ph idx="1"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chemeClr val="lt1"/>
        </a:solidFill>
      </p:bgPr>
    </p:bg>
    <p:spTree>
      <p:nvGrpSpPr>
        <p:cNvPr id="303" name="Shape 303"/>
        <p:cNvGrpSpPr/>
        <p:nvPr/>
      </p:nvGrpSpPr>
      <p:grpSpPr>
        <a:xfrm>
          <a:off x="0" y="0"/>
          <a:ext cx="0" cy="0"/>
          <a:chOff x="0" y="0"/>
          <a:chExt cx="0" cy="0"/>
        </a:xfrm>
      </p:grpSpPr>
      <p:sp>
        <p:nvSpPr>
          <p:cNvPr id="304" name="Google Shape;304;p79"/>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79"/>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79"/>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79"/>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308" name="Google Shape;308;p79"/>
          <p:cNvSpPr txBox="1"/>
          <p:nvPr>
            <p:ph idx="1"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chemeClr val="lt1"/>
        </a:solidFill>
      </p:bgPr>
    </p:bg>
    <p:spTree>
      <p:nvGrpSpPr>
        <p:cNvPr id="309" name="Shape 309"/>
        <p:cNvGrpSpPr/>
        <p:nvPr/>
      </p:nvGrpSpPr>
      <p:grpSpPr>
        <a:xfrm>
          <a:off x="0" y="0"/>
          <a:ext cx="0" cy="0"/>
          <a:chOff x="0" y="0"/>
          <a:chExt cx="0" cy="0"/>
        </a:xfrm>
      </p:grpSpPr>
      <p:sp>
        <p:nvSpPr>
          <p:cNvPr id="310" name="Google Shape;310;p80"/>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80"/>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80"/>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en-GB"/>
              <a:t>‹#›</a:t>
            </a:fld>
            <a:endParaRPr/>
          </a:p>
        </p:txBody>
      </p:sp>
      <p:sp>
        <p:nvSpPr>
          <p:cNvPr id="313" name="Google Shape;313;p80"/>
          <p:cNvSpPr txBox="1"/>
          <p:nvPr>
            <p:ph idx="1" type="body"/>
          </p:nvPr>
        </p:nvSpPr>
        <p:spPr>
          <a:xfrm>
            <a:off x="513600" y="6105600"/>
            <a:ext cx="4646400" cy="6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A91F2E"/>
              </a:buClr>
              <a:buSzPts val="2607"/>
              <a:buNone/>
              <a:defRPr sz="3067">
                <a:solidFill>
                  <a:srgbClr val="A91F2E"/>
                </a:solidFill>
                <a:latin typeface="Rockwell"/>
                <a:ea typeface="Rockwell"/>
                <a:cs typeface="Rockwell"/>
                <a:sym typeface="Rockwell"/>
              </a:defRPr>
            </a:lvl1pPr>
            <a:lvl2pPr indent="-342900" lvl="1" marL="914400" algn="l">
              <a:lnSpc>
                <a:spcPct val="90000"/>
              </a:lnSpc>
              <a:spcBef>
                <a:spcPts val="500"/>
              </a:spcBef>
              <a:spcAft>
                <a:spcPts val="0"/>
              </a:spcAft>
              <a:buClr>
                <a:schemeClr val="dk1"/>
              </a:buClr>
              <a:buSzPts val="1800"/>
              <a:buChar char="–"/>
              <a:defRPr/>
            </a:lvl2pPr>
            <a:lvl3pPr indent="-325755" lvl="2" marL="1371600" algn="l">
              <a:lnSpc>
                <a:spcPct val="90000"/>
              </a:lnSpc>
              <a:spcBef>
                <a:spcPts val="500"/>
              </a:spcBef>
              <a:spcAft>
                <a:spcPts val="0"/>
              </a:spcAft>
              <a:buClr>
                <a:schemeClr val="dk1"/>
              </a:buClr>
              <a:buSzPts val="153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p:nvPr>
            <p:ph idx="2" type="pic"/>
          </p:nvPr>
        </p:nvSpPr>
        <p:spPr>
          <a:xfrm>
            <a:off x="5183188" y="987425"/>
            <a:ext cx="6172200" cy="4873625"/>
          </a:xfrm>
          <a:prstGeom prst="rect">
            <a:avLst/>
          </a:prstGeom>
          <a:noFill/>
          <a:ln>
            <a:noFill/>
          </a:ln>
        </p:spPr>
      </p:sp>
      <p:sp>
        <p:nvSpPr>
          <p:cNvPr id="58" name="Google Shape;5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3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21" Type="http://schemas.openxmlformats.org/officeDocument/2006/relationships/theme" Target="../theme/theme2.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rgbClr val="FAFAFA"/>
            </a:gs>
            <a:gs pos="100000">
              <a:srgbClr val="CECECE"/>
            </a:gs>
          </a:gsLst>
          <a:lin ang="5400000" scaled="0"/>
        </a:gra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text, outdoor, sign&#10;&#10;Description automatically generated" id="11" name="Google Shape;11;p23"/>
          <p:cNvPicPr preferRelativeResize="0"/>
          <p:nvPr/>
        </p:nvPicPr>
        <p:blipFill rotWithShape="1">
          <a:blip r:embed="rId1">
            <a:alphaModFix/>
          </a:blip>
          <a:srcRect b="0" l="0" r="0" t="0"/>
          <a:stretch/>
        </p:blipFill>
        <p:spPr>
          <a:xfrm>
            <a:off x="10447712" y="148200"/>
            <a:ext cx="1587731" cy="15877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46"/>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267"/>
              <a:buFont typeface="Rockwell"/>
              <a:buNone/>
              <a:defRPr b="0" i="0" sz="4267"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46"/>
          <p:cNvSpPr txBox="1"/>
          <p:nvPr>
            <p:ph idx="1" type="body"/>
          </p:nvPr>
        </p:nvSpPr>
        <p:spPr>
          <a:xfrm>
            <a:off x="494400" y="1825626"/>
            <a:ext cx="11203200" cy="3859889"/>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90000"/>
              </a:lnSpc>
              <a:spcBef>
                <a:spcPts val="1000"/>
              </a:spcBef>
              <a:spcAft>
                <a:spcPts val="0"/>
              </a:spcAft>
              <a:buClr>
                <a:schemeClr val="dk1"/>
              </a:buClr>
              <a:buSzPts val="238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36550" lvl="2" marL="1371600" marR="0" rtl="0" algn="l">
              <a:lnSpc>
                <a:spcPct val="90000"/>
              </a:lnSpc>
              <a:spcBef>
                <a:spcPts val="500"/>
              </a:spcBef>
              <a:spcAft>
                <a:spcPts val="0"/>
              </a:spcAft>
              <a:buClr>
                <a:schemeClr val="dk1"/>
              </a:buClr>
              <a:buSzPts val="1700"/>
              <a:buFont typeface="Noto Sans Symbols"/>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Courier New"/>
              <a:buChar char="o"/>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7" name="Google Shape;77;p46"/>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8" name="Google Shape;78;p46"/>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46"/>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51"/>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267"/>
              <a:buFont typeface="Rockwell"/>
              <a:buNone/>
              <a:defRPr b="0" i="0" sz="4267"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4" name="Google Shape;214;p51"/>
          <p:cNvSpPr txBox="1"/>
          <p:nvPr>
            <p:ph idx="1" type="body"/>
          </p:nvPr>
        </p:nvSpPr>
        <p:spPr>
          <a:xfrm>
            <a:off x="494400" y="1825626"/>
            <a:ext cx="11203200" cy="3859889"/>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90000"/>
              </a:lnSpc>
              <a:spcBef>
                <a:spcPts val="1000"/>
              </a:spcBef>
              <a:spcAft>
                <a:spcPts val="0"/>
              </a:spcAft>
              <a:buClr>
                <a:schemeClr val="dk1"/>
              </a:buClr>
              <a:buSzPts val="238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36550" lvl="2" marL="1371600" marR="0" rtl="0" algn="l">
              <a:lnSpc>
                <a:spcPct val="90000"/>
              </a:lnSpc>
              <a:spcBef>
                <a:spcPts val="500"/>
              </a:spcBef>
              <a:spcAft>
                <a:spcPts val="0"/>
              </a:spcAft>
              <a:buClr>
                <a:schemeClr val="dk1"/>
              </a:buClr>
              <a:buSzPts val="1700"/>
              <a:buFont typeface="Noto Sans Symbols"/>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Courier New"/>
              <a:buChar char="o"/>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5" name="Google Shape;215;p51"/>
          <p:cNvSpPr txBox="1"/>
          <p:nvPr>
            <p:ph idx="10" type="dt"/>
          </p:nvPr>
        </p:nvSpPr>
        <p:spPr>
          <a:xfrm>
            <a:off x="494400" y="581479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6" name="Google Shape;216;p51"/>
          <p:cNvSpPr txBox="1"/>
          <p:nvPr>
            <p:ph idx="11" type="ftr"/>
          </p:nvPr>
        </p:nvSpPr>
        <p:spPr>
          <a:xfrm>
            <a:off x="8954400" y="5814790"/>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7" name="Google Shape;217;p51"/>
          <p:cNvSpPr txBox="1"/>
          <p:nvPr>
            <p:ph idx="12" type="sldNum"/>
          </p:nvPr>
        </p:nvSpPr>
        <p:spPr>
          <a:xfrm>
            <a:off x="5762169" y="6362235"/>
            <a:ext cx="7200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None/>
              <a:defRPr b="0" i="0" sz="16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hyperlink" Target="http://www.bristol.ac.uk/staff/researchers/data/writing-a-data-management-pla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re3data.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data.bris.ac.uk/data/" TargetMode="External"/><Relationship Id="rId4" Type="http://schemas.openxmlformats.org/officeDocument/2006/relationships/hyperlink" Target="http://www.bristol.ac.uk/staff/researchers/data/publishing-research-dat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hyperlink" Target="http://www.bristol.ac.uk/staff/researchers/data/sharing-research-data/" TargetMode="External"/><Relationship Id="rId4" Type="http://schemas.openxmlformats.org/officeDocument/2006/relationships/hyperlink" Target="http://dx.doi.org/10.15125/12345" TargetMode="External"/><Relationship Id="rId5" Type="http://schemas.openxmlformats.org/officeDocument/2006/relationships/hyperlink" Target="http://dx.doi.org/10.15125/1234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
          <p:cNvSpPr txBox="1"/>
          <p:nvPr>
            <p:ph type="ctrTitle"/>
          </p:nvPr>
        </p:nvSpPr>
        <p:spPr>
          <a:xfrm>
            <a:off x="1524000" y="2705877"/>
            <a:ext cx="9144000" cy="804085"/>
          </a:xfrm>
          <a:prstGeom prst="rect">
            <a:avLst/>
          </a:prstGeom>
          <a:noFill/>
          <a:ln>
            <a:noFill/>
          </a:ln>
        </p:spPr>
        <p:txBody>
          <a:bodyPr anchorCtr="0" anchor="b" bIns="45700" lIns="91425" spcFirstLastPara="1" rIns="91425" wrap="square" tIns="45700">
            <a:noAutofit/>
          </a:bodyPr>
          <a:lstStyle/>
          <a:p>
            <a:pPr indent="0" lvl="0" marL="0" rtl="0" algn="ctr">
              <a:lnSpc>
                <a:spcPct val="115000"/>
              </a:lnSpc>
              <a:spcBef>
                <a:spcPts val="0"/>
              </a:spcBef>
              <a:spcAft>
                <a:spcPts val="300"/>
              </a:spcAft>
              <a:buSzPts val="990"/>
              <a:buNone/>
            </a:pPr>
            <a:r>
              <a:rPr b="0" lang="en-GB" sz="4900">
                <a:latin typeface="Arial"/>
                <a:ea typeface="Arial"/>
                <a:cs typeface="Arial"/>
                <a:sym typeface="Arial"/>
              </a:rPr>
              <a:t>Research Data Management</a:t>
            </a:r>
            <a:endParaRPr/>
          </a:p>
        </p:txBody>
      </p:sp>
      <p:sp>
        <p:nvSpPr>
          <p:cNvPr id="319" name="Google Shape;319;p1"/>
          <p:cNvSpPr txBox="1"/>
          <p:nvPr>
            <p:ph idx="1" type="subTitle"/>
          </p:nvPr>
        </p:nvSpPr>
        <p:spPr>
          <a:xfrm>
            <a:off x="1524000" y="3656913"/>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sz="2300"/>
              <a:t>GW4 Train the Trainer Workshop </a:t>
            </a:r>
            <a:endParaRPr sz="3600"/>
          </a:p>
        </p:txBody>
      </p:sp>
      <p:pic>
        <p:nvPicPr>
          <p:cNvPr id="320" name="Google Shape;320;p1"/>
          <p:cNvPicPr preferRelativeResize="0"/>
          <p:nvPr/>
        </p:nvPicPr>
        <p:blipFill>
          <a:blip r:embed="rId3">
            <a:alphaModFix/>
          </a:blip>
          <a:stretch>
            <a:fillRect/>
          </a:stretch>
        </p:blipFill>
        <p:spPr>
          <a:xfrm>
            <a:off x="598175" y="6295075"/>
            <a:ext cx="361950" cy="361950"/>
          </a:xfrm>
          <a:prstGeom prst="rect">
            <a:avLst/>
          </a:prstGeom>
          <a:noFill/>
          <a:ln>
            <a:noFill/>
          </a:ln>
        </p:spPr>
      </p:pic>
      <p:pic>
        <p:nvPicPr>
          <p:cNvPr id="321" name="Google Shape;321;p1"/>
          <p:cNvPicPr preferRelativeResize="0"/>
          <p:nvPr/>
        </p:nvPicPr>
        <p:blipFill>
          <a:blip r:embed="rId4">
            <a:alphaModFix/>
          </a:blip>
          <a:stretch>
            <a:fillRect/>
          </a:stretch>
        </p:blipFill>
        <p:spPr>
          <a:xfrm>
            <a:off x="83825" y="6295075"/>
            <a:ext cx="361950" cy="361950"/>
          </a:xfrm>
          <a:prstGeom prst="rect">
            <a:avLst/>
          </a:prstGeom>
          <a:noFill/>
          <a:ln>
            <a:noFill/>
          </a:ln>
        </p:spPr>
      </p:pic>
      <p:sp>
        <p:nvSpPr>
          <p:cNvPr id="322" name="Google Shape;322;p1"/>
          <p:cNvSpPr txBox="1"/>
          <p:nvPr/>
        </p:nvSpPr>
        <p:spPr>
          <a:xfrm>
            <a:off x="1112525" y="5960200"/>
            <a:ext cx="9501600" cy="726900"/>
          </a:xfrm>
          <a:prstGeom prst="rect">
            <a:avLst/>
          </a:prstGeom>
          <a:noFill/>
          <a:ln>
            <a:noFill/>
          </a:ln>
        </p:spPr>
        <p:txBody>
          <a:bodyPr anchorCtr="0" anchor="ctr" bIns="91425" lIns="91425" spcFirstLastPara="1" rIns="91425" wrap="square" tIns="91425">
            <a:noAutofit/>
          </a:bodyPr>
          <a:lstStyle/>
          <a:p>
            <a:pPr indent="0" lvl="0" marL="0" rtl="0" algn="l">
              <a:lnSpc>
                <a:spcPct val="107916"/>
              </a:lnSpc>
              <a:spcBef>
                <a:spcPts val="0"/>
              </a:spcBef>
              <a:spcAft>
                <a:spcPts val="0"/>
              </a:spcAft>
              <a:buNone/>
            </a:pPr>
            <a:r>
              <a:t/>
            </a:r>
            <a:endParaRPr sz="1100">
              <a:latin typeface="Calibri"/>
              <a:ea typeface="Calibri"/>
              <a:cs typeface="Calibri"/>
              <a:sym typeface="Calibri"/>
            </a:endParaRPr>
          </a:p>
          <a:p>
            <a:pPr indent="0" lvl="0" marL="0" rtl="0" algn="just">
              <a:spcBef>
                <a:spcPts val="800"/>
              </a:spcBef>
              <a:spcAft>
                <a:spcPts val="0"/>
              </a:spcAft>
              <a:buNone/>
            </a:pPr>
            <a:r>
              <a:rPr lang="en-GB" sz="900"/>
              <a:t>This work is licensed under </a:t>
            </a:r>
            <a:r>
              <a:rPr lang="en-GB" sz="900" u="sng">
                <a:solidFill>
                  <a:srgbClr val="13A89E"/>
                </a:solidFill>
                <a:hlinkClick r:id="rId5">
                  <a:extLst>
                    <a:ext uri="{A12FA001-AC4F-418D-AE19-62706E023703}">
                      <ahyp:hlinkClr val="tx"/>
                    </a:ext>
                  </a:extLst>
                </a:hlinkClick>
              </a:rPr>
              <a:t>CC BY 4.0</a:t>
            </a:r>
            <a:r>
              <a:rPr lang="en-GB" sz="900"/>
              <a:t>.</a:t>
            </a:r>
            <a:endParaRPr sz="900" u="sng">
              <a:solidFill>
                <a:srgbClr val="13A89E"/>
              </a:solidFill>
            </a:endParaRPr>
          </a:p>
          <a:p>
            <a:pPr indent="0" lvl="0" marL="0" rtl="0" algn="l">
              <a:spcBef>
                <a:spcPts val="0"/>
              </a:spcBef>
              <a:spcAft>
                <a:spcPts val="0"/>
              </a:spcAft>
              <a:buNone/>
            </a:pPr>
            <a:r>
              <a:rPr lang="en-GB" sz="1100">
                <a:latin typeface="Calibri"/>
                <a:ea typeface="Calibri"/>
                <a:cs typeface="Calibri"/>
                <a:sym typeface="Calibri"/>
              </a:rPr>
              <a:t>UKRN, with contributions from (z-a): Zelenka, N; Thompson, J; Merrett, J.K; Jacobs, N; Howson, L; Hannon, E; Clarke, A; Barrell, J.</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7"/>
          <p:cNvSpPr txBox="1"/>
          <p:nvPr>
            <p:ph type="title"/>
          </p:nvPr>
        </p:nvSpPr>
        <p:spPr>
          <a:xfrm>
            <a:off x="494400" y="104441"/>
            <a:ext cx="112032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200"/>
              <a:buFont typeface="Rockwell"/>
              <a:buNone/>
            </a:pPr>
            <a:r>
              <a:rPr lang="en-GB"/>
              <a:t>Research data &amp; grant writing</a:t>
            </a:r>
            <a:endParaRPr/>
          </a:p>
        </p:txBody>
      </p:sp>
      <p:sp>
        <p:nvSpPr>
          <p:cNvPr id="394" name="Google Shape;394;p37"/>
          <p:cNvSpPr txBox="1"/>
          <p:nvPr>
            <p:ph idx="1" type="body"/>
          </p:nvPr>
        </p:nvSpPr>
        <p:spPr>
          <a:xfrm>
            <a:off x="494402" y="1564940"/>
            <a:ext cx="6977668" cy="4242547"/>
          </a:xfrm>
          <a:prstGeom prst="rect">
            <a:avLst/>
          </a:prstGeom>
          <a:noFill/>
          <a:ln>
            <a:noFill/>
          </a:ln>
        </p:spPr>
        <p:txBody>
          <a:bodyPr anchorCtr="0" anchor="t" bIns="60950" lIns="121900" spcFirstLastPara="1" rIns="121900" wrap="square" tIns="60950">
            <a:normAutofit fontScale="77500" lnSpcReduction="20000"/>
          </a:bodyPr>
          <a:lstStyle/>
          <a:p>
            <a:pPr indent="-228594" lvl="0" marL="228594" rtl="0" algn="l">
              <a:lnSpc>
                <a:spcPct val="160000"/>
              </a:lnSpc>
              <a:spcBef>
                <a:spcPts val="0"/>
              </a:spcBef>
              <a:spcAft>
                <a:spcPts val="0"/>
              </a:spcAft>
              <a:buClr>
                <a:schemeClr val="dk1"/>
              </a:buClr>
              <a:buSzPct val="85000"/>
              <a:buChar char="▪"/>
            </a:pPr>
            <a:r>
              <a:rPr lang="en-GB">
                <a:latin typeface="Arial"/>
                <a:ea typeface="Arial"/>
                <a:cs typeface="Arial"/>
                <a:sym typeface="Arial"/>
              </a:rPr>
              <a:t>Major funders now ask about research data at application stage</a:t>
            </a:r>
            <a:endParaRPr/>
          </a:p>
          <a:p>
            <a:pPr indent="-228594" lvl="0" marL="228594" rtl="0" algn="l">
              <a:lnSpc>
                <a:spcPct val="160000"/>
              </a:lnSpc>
              <a:spcBef>
                <a:spcPts val="1000"/>
              </a:spcBef>
              <a:spcAft>
                <a:spcPts val="0"/>
              </a:spcAft>
              <a:buClr>
                <a:schemeClr val="dk1"/>
              </a:buClr>
              <a:buSzPct val="85000"/>
              <a:buChar char="▪"/>
            </a:pPr>
            <a:r>
              <a:rPr lang="en-GB">
                <a:latin typeface="Arial"/>
                <a:ea typeface="Arial"/>
                <a:cs typeface="Arial"/>
                <a:sym typeface="Arial"/>
              </a:rPr>
              <a:t>Most ask for a dedicated ‘Data Management Plan’ (DMP) or similar document </a:t>
            </a:r>
            <a:endParaRPr/>
          </a:p>
          <a:p>
            <a:pPr indent="-228594" lvl="0" marL="228594" rtl="0" algn="l">
              <a:lnSpc>
                <a:spcPct val="160000"/>
              </a:lnSpc>
              <a:spcBef>
                <a:spcPts val="1000"/>
              </a:spcBef>
              <a:spcAft>
                <a:spcPts val="0"/>
              </a:spcAft>
              <a:buClr>
                <a:schemeClr val="dk1"/>
              </a:buClr>
              <a:buSzPct val="85000"/>
              <a:buChar char="▪"/>
            </a:pPr>
            <a:r>
              <a:rPr lang="en-GB">
                <a:latin typeface="Arial"/>
                <a:ea typeface="Arial"/>
                <a:cs typeface="Arial"/>
                <a:sym typeface="Arial"/>
              </a:rPr>
              <a:t>Check your funder’s data policy before applying</a:t>
            </a:r>
            <a:endParaRPr/>
          </a:p>
          <a:p>
            <a:pPr indent="-228594" lvl="0" marL="228594" rtl="0" algn="l">
              <a:lnSpc>
                <a:spcPct val="160000"/>
              </a:lnSpc>
              <a:spcBef>
                <a:spcPts val="1000"/>
              </a:spcBef>
              <a:spcAft>
                <a:spcPts val="0"/>
              </a:spcAft>
              <a:buClr>
                <a:schemeClr val="dk1"/>
              </a:buClr>
              <a:buSzPct val="85000"/>
              <a:buChar char="▪"/>
            </a:pPr>
            <a:r>
              <a:rPr lang="en-GB">
                <a:latin typeface="Arial"/>
                <a:ea typeface="Arial"/>
                <a:cs typeface="Arial"/>
                <a:sym typeface="Arial"/>
              </a:rPr>
              <a:t>Check our webpage for templates, guidance, DMPOnline, etc.:</a:t>
            </a:r>
            <a:br>
              <a:rPr lang="en-GB"/>
            </a:br>
            <a:endParaRPr>
              <a:latin typeface="Arial"/>
              <a:ea typeface="Arial"/>
              <a:cs typeface="Arial"/>
              <a:sym typeface="Arial"/>
            </a:endParaRPr>
          </a:p>
          <a:p>
            <a:pPr indent="0" lvl="0" marL="0" rtl="0" algn="l">
              <a:lnSpc>
                <a:spcPct val="160000"/>
              </a:lnSpc>
              <a:spcBef>
                <a:spcPts val="1000"/>
              </a:spcBef>
              <a:spcAft>
                <a:spcPts val="0"/>
              </a:spcAft>
              <a:buClr>
                <a:schemeClr val="dk1"/>
              </a:buClr>
              <a:buSzPct val="85000"/>
              <a:buNone/>
            </a:pPr>
            <a:r>
              <a:t/>
            </a:r>
            <a:endParaRPr/>
          </a:p>
        </p:txBody>
      </p:sp>
      <p:pic>
        <p:nvPicPr>
          <p:cNvPr id="395" name="Google Shape;395;p37"/>
          <p:cNvPicPr preferRelativeResize="0"/>
          <p:nvPr/>
        </p:nvPicPr>
        <p:blipFill rotWithShape="1">
          <a:blip r:embed="rId3">
            <a:alphaModFix/>
          </a:blip>
          <a:srcRect b="0" l="0" r="0" t="0"/>
          <a:stretch/>
        </p:blipFill>
        <p:spPr>
          <a:xfrm>
            <a:off x="7679268" y="3102188"/>
            <a:ext cx="3708400" cy="1066800"/>
          </a:xfrm>
          <a:prstGeom prst="rect">
            <a:avLst/>
          </a:prstGeom>
          <a:noFill/>
          <a:ln cap="flat" cmpd="sng" w="9525">
            <a:solidFill>
              <a:srgbClr val="595959"/>
            </a:solidFill>
            <a:prstDash val="solid"/>
            <a:round/>
            <a:headEnd len="sm" w="sm" type="none"/>
            <a:tailEnd len="sm" w="sm" type="none"/>
          </a:ln>
        </p:spPr>
      </p:pic>
      <p:pic>
        <p:nvPicPr>
          <p:cNvPr id="396" name="Google Shape;396;p37"/>
          <p:cNvPicPr preferRelativeResize="0"/>
          <p:nvPr/>
        </p:nvPicPr>
        <p:blipFill rotWithShape="1">
          <a:blip r:embed="rId4">
            <a:alphaModFix/>
          </a:blip>
          <a:srcRect b="0" l="0" r="0" t="0"/>
          <a:stretch/>
        </p:blipFill>
        <p:spPr>
          <a:xfrm>
            <a:off x="8585210" y="4358653"/>
            <a:ext cx="2802468" cy="1564217"/>
          </a:xfrm>
          <a:prstGeom prst="rect">
            <a:avLst/>
          </a:prstGeom>
          <a:noFill/>
          <a:ln>
            <a:noFill/>
          </a:ln>
        </p:spPr>
      </p:pic>
      <p:pic>
        <p:nvPicPr>
          <p:cNvPr id="397" name="Google Shape;397;p37"/>
          <p:cNvPicPr preferRelativeResize="0"/>
          <p:nvPr/>
        </p:nvPicPr>
        <p:blipFill rotWithShape="1">
          <a:blip r:embed="rId5">
            <a:alphaModFix/>
          </a:blip>
          <a:srcRect b="0" l="0" r="0" t="0"/>
          <a:stretch/>
        </p:blipFill>
        <p:spPr>
          <a:xfrm>
            <a:off x="7736305" y="1093115"/>
            <a:ext cx="3657600" cy="1724035"/>
          </a:xfrm>
          <a:prstGeom prst="rect">
            <a:avLst/>
          </a:prstGeom>
          <a:noFill/>
          <a:ln>
            <a:noFill/>
          </a:ln>
        </p:spPr>
      </p:pic>
      <p:sp>
        <p:nvSpPr>
          <p:cNvPr id="398" name="Google Shape;398;p37"/>
          <p:cNvSpPr txBox="1"/>
          <p:nvPr/>
        </p:nvSpPr>
        <p:spPr>
          <a:xfrm>
            <a:off x="737937" y="5279858"/>
            <a:ext cx="6745704" cy="861774"/>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None/>
            </a:pPr>
            <a:r>
              <a:rPr b="0" i="0" lang="en-GB" sz="2400" u="sng" cap="none" strike="noStrike">
                <a:solidFill>
                  <a:srgbClr val="0563C1"/>
                </a:solidFill>
                <a:latin typeface="Arial"/>
                <a:ea typeface="Arial"/>
                <a:cs typeface="Arial"/>
                <a:sym typeface="Arial"/>
                <a:hlinkClick r:id="rId6">
                  <a:extLst>
                    <a:ext uri="{A12FA001-AC4F-418D-AE19-62706E023703}">
                      <ahyp:hlinkClr val="tx"/>
                    </a:ext>
                  </a:extLst>
                </a:hlinkClick>
              </a:rPr>
              <a:t>http://www.bristol.ac.uk/staff/researchers/data/writing-a-data-management-plan/</a:t>
            </a:r>
            <a:r>
              <a:rPr b="0" i="0" lang="en-GB" sz="2400" u="none" cap="none" strike="noStrike">
                <a:solidFill>
                  <a:srgbClr val="000000"/>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38"/>
          <p:cNvPicPr preferRelativeResize="0"/>
          <p:nvPr/>
        </p:nvPicPr>
        <p:blipFill rotWithShape="1">
          <a:blip r:embed="rId3">
            <a:alphaModFix/>
          </a:blip>
          <a:srcRect b="0" l="0" r="0" t="0"/>
          <a:stretch/>
        </p:blipFill>
        <p:spPr>
          <a:xfrm>
            <a:off x="7954719" y="367028"/>
            <a:ext cx="3465203" cy="3164973"/>
          </a:xfrm>
          <a:prstGeom prst="rect">
            <a:avLst/>
          </a:prstGeom>
          <a:noFill/>
          <a:ln>
            <a:noFill/>
          </a:ln>
        </p:spPr>
      </p:pic>
      <p:sp>
        <p:nvSpPr>
          <p:cNvPr id="405" name="Google Shape;405;p38"/>
          <p:cNvSpPr txBox="1"/>
          <p:nvPr>
            <p:ph type="title"/>
          </p:nvPr>
        </p:nvSpPr>
        <p:spPr>
          <a:xfrm>
            <a:off x="494400" y="114468"/>
            <a:ext cx="9017221"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200"/>
              <a:buFont typeface="Rockwell"/>
              <a:buNone/>
            </a:pPr>
            <a:r>
              <a:rPr lang="en-GB"/>
              <a:t>DMPs usually cover:</a:t>
            </a:r>
            <a:endParaRPr/>
          </a:p>
        </p:txBody>
      </p:sp>
      <p:sp>
        <p:nvSpPr>
          <p:cNvPr id="406" name="Google Shape;406;p38"/>
          <p:cNvSpPr txBox="1"/>
          <p:nvPr>
            <p:ph idx="1" type="body"/>
          </p:nvPr>
        </p:nvSpPr>
        <p:spPr>
          <a:xfrm>
            <a:off x="494400" y="1825625"/>
            <a:ext cx="11203200" cy="3851275"/>
          </a:xfrm>
          <a:prstGeom prst="rect">
            <a:avLst/>
          </a:prstGeom>
          <a:noFill/>
          <a:ln>
            <a:noFill/>
          </a:ln>
        </p:spPr>
        <p:txBody>
          <a:bodyPr anchorCtr="0" anchor="t" bIns="60950" lIns="121900" spcFirstLastPara="1" rIns="121900" wrap="square" tIns="60950">
            <a:normAutofit fontScale="77500" lnSpcReduction="20000"/>
          </a:bodyPr>
          <a:lstStyle/>
          <a:p>
            <a:pPr indent="-228594" lvl="0" marL="228594" rtl="0" algn="l">
              <a:lnSpc>
                <a:spcPct val="150000"/>
              </a:lnSpc>
              <a:spcBef>
                <a:spcPts val="0"/>
              </a:spcBef>
              <a:spcAft>
                <a:spcPts val="0"/>
              </a:spcAft>
              <a:buClr>
                <a:schemeClr val="dk1"/>
              </a:buClr>
              <a:buSzPct val="85000"/>
              <a:buFont typeface="Noto Sans Symbols"/>
              <a:buChar char="▪"/>
            </a:pPr>
            <a:r>
              <a:rPr lang="en-GB" sz="3200">
                <a:latin typeface="Arial"/>
                <a:ea typeface="Arial"/>
                <a:cs typeface="Arial"/>
                <a:sym typeface="Arial"/>
              </a:rPr>
              <a:t>What types of data you will generate </a:t>
            </a:r>
            <a:endParaRPr/>
          </a:p>
          <a:p>
            <a:pPr indent="-228593" lvl="1" marL="685783" rtl="0" algn="l">
              <a:lnSpc>
                <a:spcPct val="150000"/>
              </a:lnSpc>
              <a:spcBef>
                <a:spcPts val="500"/>
              </a:spcBef>
              <a:spcAft>
                <a:spcPts val="0"/>
              </a:spcAft>
              <a:buClr>
                <a:schemeClr val="dk1"/>
              </a:buClr>
              <a:buSzPct val="100000"/>
              <a:buFont typeface="Noto Sans Symbols"/>
              <a:buChar char="▪"/>
            </a:pPr>
            <a:r>
              <a:rPr lang="en-GB" sz="2800">
                <a:latin typeface="Arial"/>
                <a:ea typeface="Arial"/>
                <a:cs typeface="Arial"/>
                <a:sym typeface="Arial"/>
              </a:rPr>
              <a:t>Data package types, number of files, anticipated size</a:t>
            </a:r>
            <a:endParaRPr/>
          </a:p>
          <a:p>
            <a:pPr indent="-228594" lvl="0" marL="228594" rtl="0" algn="l">
              <a:lnSpc>
                <a:spcPct val="150000"/>
              </a:lnSpc>
              <a:spcBef>
                <a:spcPts val="1067"/>
              </a:spcBef>
              <a:spcAft>
                <a:spcPts val="0"/>
              </a:spcAft>
              <a:buClr>
                <a:schemeClr val="dk1"/>
              </a:buClr>
              <a:buSzPct val="85000"/>
              <a:buFont typeface="Noto Sans Symbols"/>
              <a:buChar char="▪"/>
            </a:pPr>
            <a:r>
              <a:rPr lang="en-GB" sz="3200">
                <a:latin typeface="Arial"/>
                <a:ea typeface="Arial"/>
                <a:cs typeface="Arial"/>
                <a:sym typeface="Arial"/>
              </a:rPr>
              <a:t>How you will organise &amp; describe your data</a:t>
            </a:r>
            <a:endParaRPr/>
          </a:p>
          <a:p>
            <a:pPr indent="-228593" lvl="1" marL="685783" rtl="0" algn="l">
              <a:lnSpc>
                <a:spcPct val="150000"/>
              </a:lnSpc>
              <a:spcBef>
                <a:spcPts val="1067"/>
              </a:spcBef>
              <a:spcAft>
                <a:spcPts val="0"/>
              </a:spcAft>
              <a:buClr>
                <a:schemeClr val="dk1"/>
              </a:buClr>
              <a:buSzPct val="100000"/>
              <a:buFont typeface="Noto Sans Symbols"/>
              <a:buChar char="▪"/>
            </a:pPr>
            <a:r>
              <a:rPr lang="en-GB" sz="2800">
                <a:latin typeface="Arial"/>
                <a:ea typeface="Arial"/>
                <a:cs typeface="Arial"/>
                <a:sym typeface="Arial"/>
              </a:rPr>
              <a:t>Naming conventions, version controls, metadata standards, documentation</a:t>
            </a:r>
            <a:endParaRPr/>
          </a:p>
          <a:p>
            <a:pPr indent="-228594" lvl="0" marL="228594" rtl="0" algn="l">
              <a:lnSpc>
                <a:spcPct val="150000"/>
              </a:lnSpc>
              <a:spcBef>
                <a:spcPts val="1067"/>
              </a:spcBef>
              <a:spcAft>
                <a:spcPts val="0"/>
              </a:spcAft>
              <a:buClr>
                <a:schemeClr val="dk1"/>
              </a:buClr>
              <a:buSzPct val="85000"/>
              <a:buFont typeface="Noto Sans Symbols"/>
              <a:buChar char="▪"/>
            </a:pPr>
            <a:r>
              <a:rPr lang="en-GB" sz="3200">
                <a:latin typeface="Arial"/>
                <a:ea typeface="Arial"/>
                <a:cs typeface="Arial"/>
                <a:sym typeface="Arial"/>
              </a:rPr>
              <a:t>How data will be stored and shared &amp; how long data will be maintained</a:t>
            </a:r>
            <a:endParaRPr/>
          </a:p>
          <a:p>
            <a:pPr indent="-228594" lvl="0" marL="228594" rtl="0" algn="l">
              <a:lnSpc>
                <a:spcPct val="150000"/>
              </a:lnSpc>
              <a:spcBef>
                <a:spcPts val="1067"/>
              </a:spcBef>
              <a:spcAft>
                <a:spcPts val="0"/>
              </a:spcAft>
              <a:buClr>
                <a:schemeClr val="dk1"/>
              </a:buClr>
              <a:buSzPct val="85000"/>
              <a:buFont typeface="Noto Sans Symbols"/>
              <a:buChar char="▪"/>
            </a:pPr>
            <a:r>
              <a:rPr lang="en-GB" sz="3200">
                <a:latin typeface="Arial"/>
                <a:ea typeface="Arial"/>
                <a:cs typeface="Arial"/>
                <a:sym typeface="Arial"/>
              </a:rPr>
              <a:t>Which data will </a:t>
            </a:r>
            <a:r>
              <a:rPr lang="en-GB" sz="3200" u="sng">
                <a:latin typeface="Arial"/>
                <a:ea typeface="Arial"/>
                <a:cs typeface="Arial"/>
                <a:sym typeface="Arial"/>
              </a:rPr>
              <a:t>not</a:t>
            </a:r>
            <a:r>
              <a:rPr lang="en-GB" sz="3200">
                <a:latin typeface="Arial"/>
                <a:ea typeface="Arial"/>
                <a:cs typeface="Arial"/>
                <a:sym typeface="Arial"/>
              </a:rPr>
              <a:t> be shared &amp; why not, and any period of exclusive use</a:t>
            </a:r>
            <a:endParaRPr/>
          </a:p>
          <a:p>
            <a:pPr indent="-111468" lvl="0" marL="228594" rtl="0" algn="l">
              <a:lnSpc>
                <a:spcPct val="90000"/>
              </a:lnSpc>
              <a:spcBef>
                <a:spcPts val="1000"/>
              </a:spcBef>
              <a:spcAft>
                <a:spcPts val="0"/>
              </a:spcAft>
              <a:buClr>
                <a:schemeClr val="dk1"/>
              </a:buClr>
              <a:buSzPct val="85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9"/>
          <p:cNvSpPr txBox="1"/>
          <p:nvPr>
            <p:ph type="title"/>
          </p:nvPr>
        </p:nvSpPr>
        <p:spPr>
          <a:xfrm>
            <a:off x="418200" y="0"/>
            <a:ext cx="112032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200"/>
              <a:buFont typeface="Rockwell"/>
              <a:buNone/>
            </a:pPr>
            <a:r>
              <a:rPr lang="en-GB"/>
              <a:t>Good Research Data Management</a:t>
            </a:r>
            <a:endParaRPr/>
          </a:p>
        </p:txBody>
      </p:sp>
      <p:sp>
        <p:nvSpPr>
          <p:cNvPr id="413" name="Google Shape;413;p39"/>
          <p:cNvSpPr txBox="1"/>
          <p:nvPr>
            <p:ph idx="1" type="body"/>
          </p:nvPr>
        </p:nvSpPr>
        <p:spPr>
          <a:xfrm>
            <a:off x="414191" y="1384467"/>
            <a:ext cx="9590823" cy="3851275"/>
          </a:xfrm>
          <a:prstGeom prst="rect">
            <a:avLst/>
          </a:prstGeom>
          <a:noFill/>
          <a:ln>
            <a:noFill/>
          </a:ln>
        </p:spPr>
        <p:txBody>
          <a:bodyPr anchorCtr="0" anchor="t" bIns="45700" lIns="91425" spcFirstLastPara="1" rIns="91425" wrap="square" tIns="45700">
            <a:normAutofit lnSpcReduction="10000"/>
          </a:bodyPr>
          <a:lstStyle/>
          <a:p>
            <a:pPr indent="-228594" lvl="0" marL="228594" rtl="0" algn="l">
              <a:lnSpc>
                <a:spcPct val="90000"/>
              </a:lnSpc>
              <a:spcBef>
                <a:spcPts val="0"/>
              </a:spcBef>
              <a:spcAft>
                <a:spcPts val="0"/>
              </a:spcAft>
              <a:buClr>
                <a:schemeClr val="dk1"/>
              </a:buClr>
              <a:buSzPts val="2380"/>
              <a:buChar char="▪"/>
            </a:pPr>
            <a:r>
              <a:rPr i="1" lang="en-GB">
                <a:latin typeface="Rockwell"/>
                <a:ea typeface="Rockwell"/>
                <a:cs typeface="Rockwell"/>
                <a:sym typeface="Rockwell"/>
              </a:rPr>
              <a:t>Creating and working with data </a:t>
            </a:r>
            <a:r>
              <a:rPr lang="en-GB">
                <a:latin typeface="Rockwell"/>
                <a:ea typeface="Rockwell"/>
                <a:cs typeface="Rockwell"/>
                <a:sym typeface="Rockwell"/>
              </a:rPr>
              <a:t>- versioning, file naming conventions, keywords </a:t>
            </a:r>
            <a:endParaRPr/>
          </a:p>
          <a:p>
            <a:pPr indent="-228594" lvl="0" marL="228594" rtl="0" algn="l">
              <a:lnSpc>
                <a:spcPct val="90000"/>
              </a:lnSpc>
              <a:spcBef>
                <a:spcPts val="1000"/>
              </a:spcBef>
              <a:spcAft>
                <a:spcPts val="0"/>
              </a:spcAft>
              <a:buClr>
                <a:schemeClr val="dk1"/>
              </a:buClr>
              <a:buSzPts val="2380"/>
              <a:buChar char="▪"/>
            </a:pPr>
            <a:r>
              <a:rPr i="1" lang="en-GB">
                <a:latin typeface="Rockwell"/>
                <a:ea typeface="Rockwell"/>
                <a:cs typeface="Rockwell"/>
                <a:sym typeface="Rockwell"/>
              </a:rPr>
              <a:t>Saving data </a:t>
            </a:r>
            <a:r>
              <a:rPr lang="en-GB">
                <a:latin typeface="Rockwell"/>
                <a:ea typeface="Rockwell"/>
                <a:cs typeface="Rockwell"/>
                <a:sym typeface="Rockwell"/>
              </a:rPr>
              <a:t>short and long term - collect in one format and store or share in another</a:t>
            </a:r>
            <a:endParaRPr/>
          </a:p>
          <a:p>
            <a:pPr indent="-228594" lvl="0" marL="228594" rtl="0" algn="l">
              <a:lnSpc>
                <a:spcPct val="90000"/>
              </a:lnSpc>
              <a:spcBef>
                <a:spcPts val="1000"/>
              </a:spcBef>
              <a:spcAft>
                <a:spcPts val="0"/>
              </a:spcAft>
              <a:buClr>
                <a:schemeClr val="dk1"/>
              </a:buClr>
              <a:buSzPts val="2380"/>
              <a:buChar char="▪"/>
            </a:pPr>
            <a:r>
              <a:rPr i="1" lang="en-GB">
                <a:latin typeface="Rockwell"/>
                <a:ea typeface="Rockwell"/>
                <a:cs typeface="Rockwell"/>
                <a:sym typeface="Rockwell"/>
              </a:rPr>
              <a:t>Documentation</a:t>
            </a:r>
            <a:r>
              <a:rPr lang="en-GB">
                <a:latin typeface="Rockwell"/>
                <a:ea typeface="Rockwell"/>
                <a:cs typeface="Rockwell"/>
                <a:sym typeface="Rockwell"/>
              </a:rPr>
              <a:t> - how you created data, what you did and how you worked with it</a:t>
            </a:r>
            <a:endParaRPr/>
          </a:p>
          <a:p>
            <a:pPr indent="-228594" lvl="0" marL="228594" rtl="0" algn="l">
              <a:lnSpc>
                <a:spcPct val="90000"/>
              </a:lnSpc>
              <a:spcBef>
                <a:spcPts val="1000"/>
              </a:spcBef>
              <a:spcAft>
                <a:spcPts val="0"/>
              </a:spcAft>
              <a:buClr>
                <a:schemeClr val="dk1"/>
              </a:buClr>
              <a:buSzPts val="2380"/>
              <a:buChar char="▪"/>
            </a:pPr>
            <a:r>
              <a:rPr i="1" lang="en-GB">
                <a:latin typeface="Rockwell"/>
                <a:ea typeface="Rockwell"/>
                <a:cs typeface="Rockwell"/>
                <a:sym typeface="Rockwell"/>
              </a:rPr>
              <a:t>Metadata</a:t>
            </a:r>
            <a:r>
              <a:rPr lang="en-GB">
                <a:latin typeface="Rockwell"/>
                <a:ea typeface="Rockwell"/>
                <a:cs typeface="Rockwell"/>
                <a:sym typeface="Rockwell"/>
              </a:rPr>
              <a:t> – metadata standards, data dictionaries,, readme.txt files</a:t>
            </a:r>
            <a:endParaRPr/>
          </a:p>
          <a:p>
            <a:pPr indent="-228594" lvl="0" marL="228594" rtl="0" algn="l">
              <a:lnSpc>
                <a:spcPct val="90000"/>
              </a:lnSpc>
              <a:spcBef>
                <a:spcPts val="1000"/>
              </a:spcBef>
              <a:spcAft>
                <a:spcPts val="0"/>
              </a:spcAft>
              <a:buClr>
                <a:schemeClr val="dk1"/>
              </a:buClr>
              <a:buSzPts val="2380"/>
              <a:buChar char="▪"/>
            </a:pPr>
            <a:r>
              <a:rPr i="1" lang="en-GB">
                <a:latin typeface="Rockwell"/>
                <a:ea typeface="Rockwell"/>
                <a:cs typeface="Rockwell"/>
                <a:sym typeface="Rockwell"/>
              </a:rPr>
              <a:t>Quality checks </a:t>
            </a:r>
            <a:r>
              <a:rPr lang="en-GB">
                <a:latin typeface="Rockwell"/>
                <a:ea typeface="Rockwell"/>
                <a:cs typeface="Rockwell"/>
                <a:sym typeface="Rockwell"/>
              </a:rPr>
              <a:t>as you go along</a:t>
            </a:r>
            <a:endParaRPr/>
          </a:p>
        </p:txBody>
      </p:sp>
      <p:pic>
        <p:nvPicPr>
          <p:cNvPr id="414" name="Google Shape;414;p39"/>
          <p:cNvPicPr preferRelativeResize="0"/>
          <p:nvPr/>
        </p:nvPicPr>
        <p:blipFill rotWithShape="1">
          <a:blip r:embed="rId3">
            <a:alphaModFix/>
          </a:blip>
          <a:srcRect b="0" l="0" r="0" t="0"/>
          <a:stretch/>
        </p:blipFill>
        <p:spPr>
          <a:xfrm>
            <a:off x="9927336" y="1890754"/>
            <a:ext cx="1770264" cy="2604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0"/>
          <p:cNvSpPr txBox="1"/>
          <p:nvPr>
            <p:ph type="title"/>
          </p:nvPr>
        </p:nvSpPr>
        <p:spPr>
          <a:xfrm>
            <a:off x="494400" y="0"/>
            <a:ext cx="112032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200"/>
              <a:buFont typeface="Rockwell"/>
              <a:buNone/>
            </a:pPr>
            <a:r>
              <a:rPr lang="en-GB"/>
              <a:t>Consent</a:t>
            </a:r>
            <a:endParaRPr/>
          </a:p>
        </p:txBody>
      </p:sp>
      <p:sp>
        <p:nvSpPr>
          <p:cNvPr id="421" name="Google Shape;421;p40"/>
          <p:cNvSpPr txBox="1"/>
          <p:nvPr>
            <p:ph idx="1" type="body"/>
          </p:nvPr>
        </p:nvSpPr>
        <p:spPr>
          <a:xfrm>
            <a:off x="494400" y="1323054"/>
            <a:ext cx="11576611" cy="4056316"/>
          </a:xfrm>
          <a:prstGeom prst="rect">
            <a:avLst/>
          </a:prstGeom>
          <a:noFill/>
          <a:ln>
            <a:noFill/>
          </a:ln>
        </p:spPr>
        <p:txBody>
          <a:bodyPr anchorCtr="0" anchor="t" bIns="45700" lIns="91425" spcFirstLastPara="1" rIns="91425" wrap="square" tIns="45700">
            <a:normAutofit/>
          </a:bodyPr>
          <a:lstStyle/>
          <a:p>
            <a:pPr indent="-227965" lvl="0" marL="227965" rtl="0" algn="l">
              <a:lnSpc>
                <a:spcPct val="90000"/>
              </a:lnSpc>
              <a:spcBef>
                <a:spcPts val="0"/>
              </a:spcBef>
              <a:spcAft>
                <a:spcPts val="0"/>
              </a:spcAft>
              <a:buClr>
                <a:schemeClr val="dk1"/>
              </a:buClr>
              <a:buSzPts val="2380"/>
              <a:buChar char="▪"/>
            </a:pPr>
            <a:r>
              <a:rPr lang="en-GB">
                <a:latin typeface="Rockwell"/>
                <a:ea typeface="Rockwell"/>
                <a:cs typeface="Rockwell"/>
                <a:sym typeface="Rockwell"/>
              </a:rPr>
              <a:t>Incorrect or unclear wording on consent forms and participant information sheets can </a:t>
            </a:r>
            <a:r>
              <a:rPr b="1" lang="en-GB">
                <a:solidFill>
                  <a:srgbClr val="FF0000"/>
                </a:solidFill>
                <a:latin typeface="Rockwell"/>
                <a:ea typeface="Rockwell"/>
                <a:cs typeface="Rockwell"/>
                <a:sym typeface="Rockwell"/>
              </a:rPr>
              <a:t>seriously</a:t>
            </a:r>
            <a:r>
              <a:rPr lang="en-GB">
                <a:latin typeface="Rockwell"/>
                <a:ea typeface="Rockwell"/>
                <a:cs typeface="Rockwell"/>
                <a:sym typeface="Rockwell"/>
              </a:rPr>
              <a:t> impact data sharing and in turn, your manuscript publication​</a:t>
            </a:r>
            <a:endParaRPr>
              <a:latin typeface="Rockwell"/>
              <a:ea typeface="Rockwell"/>
              <a:cs typeface="Rockwell"/>
              <a:sym typeface="Rockwell"/>
            </a:endParaRPr>
          </a:p>
          <a:p>
            <a:pPr indent="-227965" lvl="0" marL="227965" rtl="0" algn="l">
              <a:lnSpc>
                <a:spcPct val="90000"/>
              </a:lnSpc>
              <a:spcBef>
                <a:spcPts val="1000"/>
              </a:spcBef>
              <a:spcAft>
                <a:spcPts val="0"/>
              </a:spcAft>
              <a:buClr>
                <a:schemeClr val="dk1"/>
              </a:buClr>
              <a:buSzPts val="2380"/>
              <a:buChar char="▪"/>
            </a:pPr>
            <a:r>
              <a:rPr lang="en-GB">
                <a:latin typeface="Rockwell"/>
                <a:ea typeface="Rockwell"/>
                <a:cs typeface="Rockwell"/>
                <a:sym typeface="Rockwell"/>
              </a:rPr>
              <a:t>Key issues:​</a:t>
            </a:r>
            <a:endParaRPr/>
          </a:p>
          <a:p>
            <a:pPr indent="-227965" lvl="1" marL="685165" rtl="0" algn="l">
              <a:lnSpc>
                <a:spcPct val="90000"/>
              </a:lnSpc>
              <a:spcBef>
                <a:spcPts val="500"/>
              </a:spcBef>
              <a:spcAft>
                <a:spcPts val="0"/>
              </a:spcAft>
              <a:buClr>
                <a:schemeClr val="dk1"/>
              </a:buClr>
              <a:buSzPts val="2400"/>
              <a:buChar char="–"/>
            </a:pPr>
            <a:r>
              <a:rPr lang="en-GB">
                <a:latin typeface="Rockwell"/>
                <a:ea typeface="Rockwell"/>
                <a:cs typeface="Rockwell"/>
                <a:sym typeface="Rockwell"/>
              </a:rPr>
              <a:t>Make a distinction between </a:t>
            </a:r>
            <a:r>
              <a:rPr i="1" lang="en-GB">
                <a:solidFill>
                  <a:srgbClr val="00B050"/>
                </a:solidFill>
                <a:latin typeface="Rockwell"/>
                <a:ea typeface="Rockwell"/>
                <a:cs typeface="Rockwell"/>
                <a:sym typeface="Rockwell"/>
              </a:rPr>
              <a:t>research data</a:t>
            </a:r>
            <a:r>
              <a:rPr i="1" lang="en-GB">
                <a:latin typeface="Rockwell"/>
                <a:ea typeface="Rockwell"/>
                <a:cs typeface="Rockwell"/>
                <a:sym typeface="Rockwell"/>
              </a:rPr>
              <a:t> </a:t>
            </a:r>
            <a:r>
              <a:rPr lang="en-GB">
                <a:latin typeface="Rockwell"/>
                <a:ea typeface="Rockwell"/>
                <a:cs typeface="Rockwell"/>
                <a:sym typeface="Rockwell"/>
              </a:rPr>
              <a:t>and the </a:t>
            </a:r>
            <a:r>
              <a:rPr i="1" lang="en-GB">
                <a:solidFill>
                  <a:srgbClr val="FF0000"/>
                </a:solidFill>
                <a:latin typeface="Rockwell"/>
                <a:ea typeface="Rockwell"/>
                <a:cs typeface="Rockwell"/>
                <a:sym typeface="Rockwell"/>
              </a:rPr>
              <a:t>personal data which is needed for administrative purposes</a:t>
            </a:r>
            <a:r>
              <a:rPr lang="en-GB">
                <a:solidFill>
                  <a:srgbClr val="FF0000"/>
                </a:solidFill>
                <a:latin typeface="Rockwell"/>
                <a:ea typeface="Rockwell"/>
                <a:cs typeface="Rockwell"/>
                <a:sym typeface="Rockwell"/>
              </a:rPr>
              <a:t>​</a:t>
            </a:r>
            <a:r>
              <a:rPr lang="en-GB">
                <a:latin typeface="Rockwell"/>
                <a:ea typeface="Rockwell"/>
                <a:cs typeface="Rockwell"/>
                <a:sym typeface="Rockwell"/>
              </a:rPr>
              <a:t> - keep them separate</a:t>
            </a:r>
            <a:endParaRPr/>
          </a:p>
          <a:p>
            <a:pPr indent="-227965" lvl="1" marL="685165" rtl="0" algn="l">
              <a:lnSpc>
                <a:spcPct val="90000"/>
              </a:lnSpc>
              <a:spcBef>
                <a:spcPts val="500"/>
              </a:spcBef>
              <a:spcAft>
                <a:spcPts val="0"/>
              </a:spcAft>
              <a:buClr>
                <a:schemeClr val="dk1"/>
              </a:buClr>
              <a:buSzPts val="2400"/>
              <a:buChar char="–"/>
            </a:pPr>
            <a:r>
              <a:rPr lang="en-GB">
                <a:latin typeface="Rockwell"/>
                <a:ea typeface="Rockwell"/>
                <a:cs typeface="Rockwell"/>
                <a:sym typeface="Rockwell"/>
              </a:rPr>
              <a:t>Be clear on what will happen to both types of data after the study ends, including how long they will be kept for, and who will have access </a:t>
            </a:r>
            <a:endParaRPr/>
          </a:p>
          <a:p>
            <a:pPr indent="-227965" lvl="1" marL="685165" rtl="0" algn="l">
              <a:lnSpc>
                <a:spcPct val="90000"/>
              </a:lnSpc>
              <a:spcBef>
                <a:spcPts val="500"/>
              </a:spcBef>
              <a:spcAft>
                <a:spcPts val="0"/>
              </a:spcAft>
              <a:buClr>
                <a:schemeClr val="dk1"/>
              </a:buClr>
              <a:buSzPts val="2400"/>
              <a:buChar char="–"/>
            </a:pPr>
            <a:r>
              <a:rPr lang="en-GB">
                <a:latin typeface="Rockwell"/>
                <a:ea typeface="Rockwell"/>
                <a:cs typeface="Rockwell"/>
                <a:sym typeface="Rockwell"/>
              </a:rPr>
              <a:t>State what will happen to data if a participant withdraws, and the last point they can withdraw their data - before anonymisation, or sharing</a:t>
            </a:r>
            <a:endParaRPr/>
          </a:p>
          <a:p>
            <a:pPr indent="0" lvl="0" marL="0" rtl="0" algn="l">
              <a:lnSpc>
                <a:spcPct val="90000"/>
              </a:lnSpc>
              <a:spcBef>
                <a:spcPts val="1000"/>
              </a:spcBef>
              <a:spcAft>
                <a:spcPts val="0"/>
              </a:spcAft>
              <a:buClr>
                <a:schemeClr val="dk1"/>
              </a:buClr>
              <a:buSzPts val="238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1"/>
          <p:cNvSpPr txBox="1"/>
          <p:nvPr>
            <p:ph type="title"/>
          </p:nvPr>
        </p:nvSpPr>
        <p:spPr>
          <a:xfrm>
            <a:off x="354797" y="0"/>
            <a:ext cx="112032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Rockwell"/>
              <a:buNone/>
            </a:pPr>
            <a:r>
              <a:rPr lang="en-GB"/>
              <a:t>How </a:t>
            </a:r>
            <a:r>
              <a:rPr b="1" i="1" lang="en-GB" u="sng"/>
              <a:t>not</a:t>
            </a:r>
            <a:r>
              <a:rPr lang="en-GB"/>
              <a:t> to share data​</a:t>
            </a:r>
            <a:endParaRPr/>
          </a:p>
        </p:txBody>
      </p:sp>
      <p:pic>
        <p:nvPicPr>
          <p:cNvPr id="428" name="Google Shape;428;p41"/>
          <p:cNvPicPr preferRelativeResize="0"/>
          <p:nvPr/>
        </p:nvPicPr>
        <p:blipFill rotWithShape="1">
          <a:blip r:embed="rId3">
            <a:alphaModFix/>
          </a:blip>
          <a:srcRect b="0" l="0" r="0" t="0"/>
          <a:stretch/>
        </p:blipFill>
        <p:spPr>
          <a:xfrm>
            <a:off x="196736" y="2326435"/>
            <a:ext cx="4726645" cy="2693632"/>
          </a:xfrm>
          <a:prstGeom prst="rect">
            <a:avLst/>
          </a:prstGeom>
          <a:noFill/>
          <a:ln>
            <a:noFill/>
          </a:ln>
        </p:spPr>
      </p:pic>
      <p:sp>
        <p:nvSpPr>
          <p:cNvPr id="429" name="Google Shape;429;p41"/>
          <p:cNvSpPr txBox="1"/>
          <p:nvPr>
            <p:ph idx="2" type="body"/>
          </p:nvPr>
        </p:nvSpPr>
        <p:spPr>
          <a:xfrm>
            <a:off x="5091504" y="2221180"/>
            <a:ext cx="6903761" cy="3500568"/>
          </a:xfrm>
          <a:prstGeom prst="rect">
            <a:avLst/>
          </a:prstGeom>
          <a:noFill/>
          <a:ln>
            <a:noFill/>
          </a:ln>
        </p:spPr>
        <p:txBody>
          <a:bodyPr anchorCtr="0" anchor="t" bIns="45700" lIns="91425" spcFirstLastPara="1" rIns="91425" wrap="square" tIns="45700">
            <a:normAutofit/>
          </a:bodyPr>
          <a:lstStyle/>
          <a:p>
            <a:pPr indent="-228594" lvl="0" marL="228594" rtl="0" algn="l">
              <a:lnSpc>
                <a:spcPct val="90000"/>
              </a:lnSpc>
              <a:spcBef>
                <a:spcPts val="0"/>
              </a:spcBef>
              <a:spcAft>
                <a:spcPts val="0"/>
              </a:spcAft>
              <a:buClr>
                <a:schemeClr val="dk1"/>
              </a:buClr>
              <a:buSzPts val="2380"/>
              <a:buChar char="▪"/>
            </a:pPr>
            <a:r>
              <a:rPr lang="en-GB">
                <a:latin typeface="Rockwell"/>
                <a:ea typeface="Rockwell"/>
                <a:cs typeface="Rockwell"/>
                <a:sym typeface="Rockwell"/>
              </a:rPr>
              <a:t>‘On request’ </a:t>
            </a:r>
            <a:r>
              <a:rPr b="1" lang="en-GB">
                <a:latin typeface="Rockwell"/>
                <a:ea typeface="Rockwell"/>
                <a:cs typeface="Rockwell"/>
                <a:sym typeface="Rockwell"/>
              </a:rPr>
              <a:t>unacceptable to funders</a:t>
            </a:r>
            <a:r>
              <a:rPr lang="en-GB">
                <a:latin typeface="Rockwell"/>
                <a:ea typeface="Rockwell"/>
                <a:cs typeface="Rockwell"/>
                <a:sym typeface="Rockwell"/>
              </a:rPr>
              <a:t>​</a:t>
            </a:r>
            <a:endParaRPr>
              <a:latin typeface="Rockwell"/>
              <a:ea typeface="Rockwell"/>
              <a:cs typeface="Rockwell"/>
              <a:sym typeface="Rockwell"/>
            </a:endParaRPr>
          </a:p>
          <a:p>
            <a:pPr indent="-228594" lvl="0" marL="228594" rtl="0" algn="l">
              <a:lnSpc>
                <a:spcPct val="90000"/>
              </a:lnSpc>
              <a:spcBef>
                <a:spcPts val="1000"/>
              </a:spcBef>
              <a:spcAft>
                <a:spcPts val="0"/>
              </a:spcAft>
              <a:buClr>
                <a:schemeClr val="dk1"/>
              </a:buClr>
              <a:buSzPts val="2380"/>
              <a:buChar char="▪"/>
            </a:pPr>
            <a:r>
              <a:rPr lang="en-GB">
                <a:latin typeface="Rockwell"/>
                <a:ea typeface="Rockwell"/>
                <a:cs typeface="Rockwell"/>
                <a:sym typeface="Rockwell"/>
              </a:rPr>
              <a:t>Sharing via a project website (only) </a:t>
            </a:r>
            <a:r>
              <a:rPr b="1" lang="en-GB">
                <a:latin typeface="Rockwell"/>
                <a:ea typeface="Rockwell"/>
                <a:cs typeface="Rockwell"/>
                <a:sym typeface="Rockwell"/>
              </a:rPr>
              <a:t>not recommended </a:t>
            </a:r>
            <a:r>
              <a:rPr lang="en-GB">
                <a:latin typeface="Rockwell"/>
                <a:ea typeface="Rockwell"/>
                <a:cs typeface="Rockwell"/>
                <a:sym typeface="Rockwell"/>
              </a:rPr>
              <a:t>as not long-term​</a:t>
            </a:r>
            <a:endParaRPr>
              <a:latin typeface="Rockwell"/>
              <a:ea typeface="Rockwell"/>
              <a:cs typeface="Rockwell"/>
              <a:sym typeface="Rockwell"/>
            </a:endParaRPr>
          </a:p>
          <a:p>
            <a:pPr indent="-228594" lvl="0" marL="228594" rtl="0" algn="l">
              <a:lnSpc>
                <a:spcPct val="90000"/>
              </a:lnSpc>
              <a:spcBef>
                <a:spcPts val="1000"/>
              </a:spcBef>
              <a:spcAft>
                <a:spcPts val="0"/>
              </a:spcAft>
              <a:buClr>
                <a:schemeClr val="dk1"/>
              </a:buClr>
              <a:buSzPts val="2380"/>
              <a:buChar char="▪"/>
            </a:pPr>
            <a:r>
              <a:rPr lang="en-GB">
                <a:latin typeface="Rockwell"/>
                <a:ea typeface="Rockwell"/>
                <a:cs typeface="Rockwell"/>
                <a:sym typeface="Rockwell"/>
              </a:rPr>
              <a:t>Supplementary information often in formats which are difficult to reuse and </a:t>
            </a:r>
            <a:r>
              <a:rPr b="1" lang="en-GB">
                <a:latin typeface="Rockwell"/>
                <a:ea typeface="Rockwell"/>
                <a:cs typeface="Rockwell"/>
                <a:sym typeface="Rockwell"/>
              </a:rPr>
              <a:t>reliant on publisher</a:t>
            </a:r>
            <a:endParaRPr/>
          </a:p>
          <a:p>
            <a:pPr indent="-77464" lvl="0" marL="228594" rtl="0" algn="l">
              <a:lnSpc>
                <a:spcPct val="90000"/>
              </a:lnSpc>
              <a:spcBef>
                <a:spcPts val="1000"/>
              </a:spcBef>
              <a:spcAft>
                <a:spcPts val="0"/>
              </a:spcAft>
              <a:buClr>
                <a:schemeClr val="dk1"/>
              </a:buClr>
              <a:buSzPts val="238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42"/>
          <p:cNvPicPr preferRelativeResize="0"/>
          <p:nvPr/>
        </p:nvPicPr>
        <p:blipFill rotWithShape="1">
          <a:blip r:embed="rId3">
            <a:alphaModFix/>
          </a:blip>
          <a:srcRect b="0" l="0" r="0" t="0"/>
          <a:stretch/>
        </p:blipFill>
        <p:spPr>
          <a:xfrm>
            <a:off x="8217631" y="1875893"/>
            <a:ext cx="3420480" cy="3780532"/>
          </a:xfrm>
          <a:prstGeom prst="rect">
            <a:avLst/>
          </a:prstGeom>
          <a:solidFill>
            <a:srgbClr val="FFFFFF"/>
          </a:solidFill>
          <a:ln>
            <a:noFill/>
          </a:ln>
        </p:spPr>
      </p:pic>
      <p:sp>
        <p:nvSpPr>
          <p:cNvPr id="436" name="Google Shape;436;p42"/>
          <p:cNvSpPr txBox="1"/>
          <p:nvPr>
            <p:ph type="title"/>
          </p:nvPr>
        </p:nvSpPr>
        <p:spPr>
          <a:xfrm>
            <a:off x="434911" y="0"/>
            <a:ext cx="112032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Rockwell"/>
              <a:buNone/>
            </a:pPr>
            <a:r>
              <a:rPr lang="en-GB"/>
              <a:t>Recommended method for data sharing​</a:t>
            </a:r>
            <a:endParaRPr/>
          </a:p>
        </p:txBody>
      </p:sp>
      <p:sp>
        <p:nvSpPr>
          <p:cNvPr id="437" name="Google Shape;437;p42"/>
          <p:cNvSpPr txBox="1"/>
          <p:nvPr>
            <p:ph idx="1" type="body"/>
          </p:nvPr>
        </p:nvSpPr>
        <p:spPr>
          <a:xfrm>
            <a:off x="799198" y="1336843"/>
            <a:ext cx="7787831" cy="4390324"/>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Clr>
                <a:schemeClr val="dk1"/>
              </a:buClr>
              <a:buSzPts val="2153"/>
              <a:buChar char="▪"/>
            </a:pPr>
            <a:r>
              <a:rPr lang="en-GB" sz="2533">
                <a:latin typeface="Rockwell"/>
                <a:ea typeface="Rockwell"/>
                <a:cs typeface="Rockwell"/>
                <a:sym typeface="Rockwell"/>
              </a:rPr>
              <a:t>Use a </a:t>
            </a:r>
            <a:r>
              <a:rPr b="1" lang="en-GB" sz="2533">
                <a:latin typeface="Rockwell"/>
                <a:ea typeface="Rockwell"/>
                <a:cs typeface="Rockwell"/>
                <a:sym typeface="Rockwell"/>
              </a:rPr>
              <a:t>research data repository</a:t>
            </a:r>
            <a:r>
              <a:rPr lang="en-GB" sz="2533">
                <a:latin typeface="Rockwell"/>
                <a:ea typeface="Rockwell"/>
                <a:cs typeface="Rockwell"/>
                <a:sym typeface="Rockwell"/>
              </a:rPr>
              <a:t>​</a:t>
            </a:r>
            <a:endParaRPr/>
          </a:p>
          <a:p>
            <a:pPr indent="-228594" lvl="0" marL="228594" rtl="0" algn="l">
              <a:lnSpc>
                <a:spcPct val="90000"/>
              </a:lnSpc>
              <a:spcBef>
                <a:spcPts val="1000"/>
              </a:spcBef>
              <a:spcAft>
                <a:spcPts val="0"/>
              </a:spcAft>
              <a:buClr>
                <a:schemeClr val="dk1"/>
              </a:buClr>
              <a:buSzPts val="2153"/>
              <a:buChar char="▪"/>
            </a:pPr>
            <a:r>
              <a:rPr lang="en-GB" sz="2533">
                <a:latin typeface="Rockwell"/>
                <a:ea typeface="Rockwell"/>
                <a:cs typeface="Rockwell"/>
                <a:sym typeface="Rockwell"/>
              </a:rPr>
              <a:t>Different types available:​</a:t>
            </a:r>
            <a:endParaRPr/>
          </a:p>
          <a:p>
            <a:pPr indent="-228594" lvl="1" marL="685783" rtl="0" algn="l">
              <a:lnSpc>
                <a:spcPct val="90000"/>
              </a:lnSpc>
              <a:spcBef>
                <a:spcPts val="500"/>
              </a:spcBef>
              <a:spcAft>
                <a:spcPts val="0"/>
              </a:spcAft>
              <a:buClr>
                <a:schemeClr val="dk1"/>
              </a:buClr>
              <a:buSzPts val="2133"/>
              <a:buChar char="–"/>
            </a:pPr>
            <a:r>
              <a:rPr lang="en-GB" sz="2133">
                <a:latin typeface="Rockwell"/>
                <a:ea typeface="Rockwell"/>
                <a:cs typeface="Rockwell"/>
                <a:sym typeface="Rockwell"/>
              </a:rPr>
              <a:t>National data centre or discipline-specific data repository service (preferred) e.g. UKDS​</a:t>
            </a:r>
            <a:endParaRPr/>
          </a:p>
          <a:p>
            <a:pPr indent="-228594" lvl="1" marL="685783" rtl="0" algn="l">
              <a:lnSpc>
                <a:spcPct val="90000"/>
              </a:lnSpc>
              <a:spcBef>
                <a:spcPts val="500"/>
              </a:spcBef>
              <a:spcAft>
                <a:spcPts val="0"/>
              </a:spcAft>
              <a:buClr>
                <a:schemeClr val="dk1"/>
              </a:buClr>
              <a:buSzPts val="2133"/>
              <a:buChar char="–"/>
            </a:pPr>
            <a:r>
              <a:rPr lang="en-GB" sz="2133">
                <a:latin typeface="Rockwell"/>
                <a:ea typeface="Rockwell"/>
                <a:cs typeface="Rockwell"/>
                <a:sym typeface="Rockwell"/>
              </a:rPr>
              <a:t>University Research Data Repository​</a:t>
            </a:r>
            <a:endParaRPr/>
          </a:p>
          <a:p>
            <a:pPr indent="-228594" lvl="1" marL="685783" rtl="0" algn="l">
              <a:lnSpc>
                <a:spcPct val="90000"/>
              </a:lnSpc>
              <a:spcBef>
                <a:spcPts val="500"/>
              </a:spcBef>
              <a:spcAft>
                <a:spcPts val="0"/>
              </a:spcAft>
              <a:buClr>
                <a:schemeClr val="dk1"/>
              </a:buClr>
              <a:buSzPts val="2133"/>
              <a:buChar char="–"/>
            </a:pPr>
            <a:r>
              <a:rPr lang="en-GB" sz="2133">
                <a:latin typeface="Rockwell"/>
                <a:ea typeface="Rockwell"/>
                <a:cs typeface="Rockwell"/>
                <a:sym typeface="Rockwell"/>
              </a:rPr>
              <a:t>Commercial service like Figshare/Dryad/Zenodo​</a:t>
            </a:r>
            <a:endParaRPr/>
          </a:p>
          <a:p>
            <a:pPr indent="-228594" lvl="0" marL="228594" rtl="0" algn="l">
              <a:lnSpc>
                <a:spcPct val="90000"/>
              </a:lnSpc>
              <a:spcBef>
                <a:spcPts val="1000"/>
              </a:spcBef>
              <a:spcAft>
                <a:spcPts val="0"/>
              </a:spcAft>
              <a:buClr>
                <a:schemeClr val="dk1"/>
              </a:buClr>
              <a:buSzPts val="2153"/>
              <a:buChar char="▪"/>
            </a:pPr>
            <a:r>
              <a:rPr lang="en-GB" sz="2533">
                <a:latin typeface="Rockwell"/>
                <a:ea typeface="Rockwell"/>
                <a:cs typeface="Rockwell"/>
                <a:sym typeface="Rockwell"/>
              </a:rPr>
              <a:t>Will preserve your data for the long-term and give it a persistent identifier (e.g. DOI)​</a:t>
            </a:r>
            <a:endParaRPr/>
          </a:p>
          <a:p>
            <a:pPr indent="-228594" lvl="0" marL="228594" rtl="0" algn="l">
              <a:lnSpc>
                <a:spcPct val="90000"/>
              </a:lnSpc>
              <a:spcBef>
                <a:spcPts val="1000"/>
              </a:spcBef>
              <a:spcAft>
                <a:spcPts val="0"/>
              </a:spcAft>
              <a:buClr>
                <a:schemeClr val="dk1"/>
              </a:buClr>
              <a:buSzPts val="2153"/>
              <a:buChar char="▪"/>
            </a:pPr>
            <a:r>
              <a:rPr lang="en-GB" sz="2533">
                <a:latin typeface="Rockwell"/>
                <a:ea typeface="Rockwell"/>
                <a:cs typeface="Rockwell"/>
                <a:sym typeface="Rockwell"/>
              </a:rPr>
              <a:t>Offer controlled access options for sensitive data​</a:t>
            </a:r>
            <a:endParaRPr/>
          </a:p>
          <a:p>
            <a:pPr indent="-91875" lvl="0" marL="228594" rtl="0" algn="l">
              <a:lnSpc>
                <a:spcPct val="90000"/>
              </a:lnSpc>
              <a:spcBef>
                <a:spcPts val="1000"/>
              </a:spcBef>
              <a:spcAft>
                <a:spcPts val="0"/>
              </a:spcAft>
              <a:buClr>
                <a:schemeClr val="dk1"/>
              </a:buClr>
              <a:buSzPts val="2153"/>
              <a:buNone/>
            </a:pPr>
            <a:r>
              <a:t/>
            </a:r>
            <a:endParaRPr sz="2533"/>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3"/>
          <p:cNvSpPr txBox="1"/>
          <p:nvPr>
            <p:ph idx="1" type="body"/>
          </p:nvPr>
        </p:nvSpPr>
        <p:spPr>
          <a:xfrm>
            <a:off x="494400" y="1325563"/>
            <a:ext cx="11203200" cy="3851275"/>
          </a:xfrm>
          <a:prstGeom prst="rect">
            <a:avLst/>
          </a:prstGeom>
          <a:solidFill>
            <a:srgbClr val="D2C8EC"/>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380"/>
              <a:buNone/>
            </a:pPr>
            <a:r>
              <a:t/>
            </a:r>
            <a:endParaRPr b="1">
              <a:latin typeface="Rockwell"/>
              <a:ea typeface="Rockwell"/>
              <a:cs typeface="Rockwell"/>
              <a:sym typeface="Rockwell"/>
            </a:endParaRPr>
          </a:p>
          <a:p>
            <a:pPr indent="-228594" lvl="0" marL="228594" rtl="0" algn="l">
              <a:lnSpc>
                <a:spcPct val="90000"/>
              </a:lnSpc>
              <a:spcBef>
                <a:spcPts val="1000"/>
              </a:spcBef>
              <a:spcAft>
                <a:spcPts val="0"/>
              </a:spcAft>
              <a:buClr>
                <a:schemeClr val="dk1"/>
              </a:buClr>
              <a:buSzPts val="2380"/>
              <a:buChar char="▪"/>
            </a:pPr>
            <a:r>
              <a:rPr lang="en-GB">
                <a:latin typeface="Rockwell"/>
                <a:ea typeface="Rockwell"/>
                <a:cs typeface="Rockwell"/>
                <a:sym typeface="Rockwell"/>
              </a:rPr>
              <a:t>For example, Archaeology Data Service, Crystallography Open Database, GenBank, Protein Data Bank…​</a:t>
            </a:r>
            <a:endParaRPr/>
          </a:p>
          <a:p>
            <a:pPr indent="-228594" lvl="0" marL="228594" rtl="0" algn="l">
              <a:lnSpc>
                <a:spcPct val="90000"/>
              </a:lnSpc>
              <a:spcBef>
                <a:spcPts val="1000"/>
              </a:spcBef>
              <a:spcAft>
                <a:spcPts val="0"/>
              </a:spcAft>
              <a:buClr>
                <a:schemeClr val="dk1"/>
              </a:buClr>
              <a:buSzPts val="2380"/>
              <a:buChar char="▪"/>
            </a:pPr>
            <a:r>
              <a:rPr lang="en-GB">
                <a:latin typeface="Rockwell"/>
                <a:ea typeface="Rockwell"/>
                <a:cs typeface="Rockwell"/>
                <a:sym typeface="Rockwell"/>
              </a:rPr>
              <a:t>See </a:t>
            </a:r>
            <a:r>
              <a:rPr lang="en-GB" u="sng">
                <a:solidFill>
                  <a:schemeClr val="hlink"/>
                </a:solidFill>
                <a:latin typeface="Rockwell"/>
                <a:ea typeface="Rockwell"/>
                <a:cs typeface="Rockwell"/>
                <a:sym typeface="Rockwell"/>
                <a:hlinkClick r:id="rId3"/>
              </a:rPr>
              <a:t>https://www.re3data.org/</a:t>
            </a:r>
            <a:r>
              <a:rPr lang="en-GB">
                <a:latin typeface="Rockwell"/>
                <a:ea typeface="Rockwell"/>
                <a:cs typeface="Rockwell"/>
                <a:sym typeface="Rockwell"/>
              </a:rPr>
              <a:t> for a searchable list​</a:t>
            </a:r>
            <a:endParaRPr/>
          </a:p>
          <a:p>
            <a:pPr indent="-228594" lvl="0" marL="228594" rtl="0" algn="l">
              <a:lnSpc>
                <a:spcPct val="90000"/>
              </a:lnSpc>
              <a:spcBef>
                <a:spcPts val="1000"/>
              </a:spcBef>
              <a:spcAft>
                <a:spcPts val="0"/>
              </a:spcAft>
              <a:buClr>
                <a:schemeClr val="dk1"/>
              </a:buClr>
              <a:buSzPts val="2380"/>
              <a:buChar char="▪"/>
            </a:pPr>
            <a:r>
              <a:rPr lang="en-GB">
                <a:latin typeface="Rockwell"/>
                <a:ea typeface="Rockwell"/>
                <a:cs typeface="Rockwell"/>
                <a:sym typeface="Rockwell"/>
              </a:rPr>
              <a:t>Some offer controlled access (UKDS)​</a:t>
            </a:r>
            <a:endParaRPr/>
          </a:p>
          <a:p>
            <a:pPr indent="-228594" lvl="0" marL="228594" rtl="0" algn="l">
              <a:lnSpc>
                <a:spcPct val="90000"/>
              </a:lnSpc>
              <a:spcBef>
                <a:spcPts val="1000"/>
              </a:spcBef>
              <a:spcAft>
                <a:spcPts val="0"/>
              </a:spcAft>
              <a:buClr>
                <a:schemeClr val="dk1"/>
              </a:buClr>
              <a:buSzPts val="2380"/>
              <a:buChar char="▪"/>
            </a:pPr>
            <a:r>
              <a:rPr lang="en-GB">
                <a:latin typeface="Rockwell"/>
                <a:ea typeface="Rockwell"/>
                <a:cs typeface="Rockwell"/>
                <a:sym typeface="Rockwell"/>
              </a:rPr>
              <a:t>May require certain data formats/structures/documentation​</a:t>
            </a:r>
            <a:endParaRPr/>
          </a:p>
          <a:p>
            <a:pPr indent="-228594" lvl="0" marL="228594" rtl="0" algn="l">
              <a:lnSpc>
                <a:spcPct val="90000"/>
              </a:lnSpc>
              <a:spcBef>
                <a:spcPts val="1000"/>
              </a:spcBef>
              <a:spcAft>
                <a:spcPts val="0"/>
              </a:spcAft>
              <a:buClr>
                <a:schemeClr val="dk1"/>
              </a:buClr>
              <a:buSzPts val="2380"/>
              <a:buChar char="▪"/>
            </a:pPr>
            <a:r>
              <a:rPr lang="en-GB">
                <a:latin typeface="Rockwell"/>
                <a:ea typeface="Rockwell"/>
                <a:cs typeface="Rockwell"/>
                <a:sym typeface="Rockwell"/>
              </a:rPr>
              <a:t>Usually have good user support​</a:t>
            </a:r>
            <a:endParaRPr/>
          </a:p>
          <a:p>
            <a:pPr indent="-77464" lvl="0" marL="228594" rtl="0" algn="l">
              <a:lnSpc>
                <a:spcPct val="90000"/>
              </a:lnSpc>
              <a:spcBef>
                <a:spcPts val="1000"/>
              </a:spcBef>
              <a:spcAft>
                <a:spcPts val="0"/>
              </a:spcAft>
              <a:buClr>
                <a:schemeClr val="dk1"/>
              </a:buClr>
              <a:buSzPts val="2380"/>
              <a:buNone/>
            </a:pPr>
            <a:r>
              <a:t/>
            </a:r>
            <a:endParaRPr/>
          </a:p>
        </p:txBody>
      </p:sp>
      <p:sp>
        <p:nvSpPr>
          <p:cNvPr id="444" name="Google Shape;444;p43"/>
          <p:cNvSpPr txBox="1"/>
          <p:nvPr/>
        </p:nvSpPr>
        <p:spPr>
          <a:xfrm>
            <a:off x="494400" y="0"/>
            <a:ext cx="11203200" cy="1325563"/>
          </a:xfrm>
          <a:prstGeom prst="rect">
            <a:avLst/>
          </a:prstGeom>
          <a:noFill/>
          <a:ln>
            <a:noFill/>
          </a:ln>
        </p:spPr>
        <p:txBody>
          <a:bodyPr anchorCtr="0" anchor="ctr" bIns="60950" lIns="121900" spcFirstLastPara="1" rIns="121900" wrap="square" tIns="60950">
            <a:noAutofit/>
          </a:bodyPr>
          <a:lstStyle/>
          <a:p>
            <a:pPr indent="0" lvl="0" marL="0" marR="0" rtl="0" algn="l">
              <a:lnSpc>
                <a:spcPct val="90000"/>
              </a:lnSpc>
              <a:spcBef>
                <a:spcPts val="0"/>
              </a:spcBef>
              <a:spcAft>
                <a:spcPts val="0"/>
              </a:spcAft>
              <a:buClr>
                <a:srgbClr val="000000"/>
              </a:buClr>
              <a:buSzPts val="4267"/>
              <a:buFont typeface="Arial"/>
              <a:buNone/>
            </a:pPr>
            <a:r>
              <a:rPr b="0" i="0" lang="en-GB" sz="4267" u="none" cap="none" strike="noStrike">
                <a:solidFill>
                  <a:schemeClr val="dk1"/>
                </a:solidFill>
                <a:latin typeface="Rockwell"/>
                <a:ea typeface="Rockwell"/>
                <a:cs typeface="Rockwell"/>
                <a:sym typeface="Rockwell"/>
              </a:rPr>
              <a:t>Disciplinary repositories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4"/>
          <p:cNvSpPr txBox="1"/>
          <p:nvPr>
            <p:ph idx="1" type="body"/>
          </p:nvPr>
        </p:nvSpPr>
        <p:spPr>
          <a:xfrm>
            <a:off x="6348371" y="1713819"/>
            <a:ext cx="5712000" cy="4401472"/>
          </a:xfrm>
          <a:prstGeom prst="rect">
            <a:avLst/>
          </a:prstGeom>
          <a:solidFill>
            <a:srgbClr val="E3606E"/>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927"/>
              <a:buNone/>
            </a:pPr>
            <a:r>
              <a:rPr b="1" lang="en-GB" sz="2267">
                <a:latin typeface="Rockwell"/>
                <a:ea typeface="Rockwell"/>
                <a:cs typeface="Rockwell"/>
                <a:sym typeface="Rockwell"/>
              </a:rPr>
              <a:t>Institutional repository – data.bris</a:t>
            </a:r>
            <a:endParaRPr b="1" sz="2267">
              <a:latin typeface="Rockwell"/>
              <a:ea typeface="Rockwell"/>
              <a:cs typeface="Rockwell"/>
              <a:sym typeface="Rockwell"/>
            </a:endParaRPr>
          </a:p>
          <a:p>
            <a:pPr indent="0" lvl="0" marL="0" rtl="0" algn="l">
              <a:lnSpc>
                <a:spcPct val="90000"/>
              </a:lnSpc>
              <a:spcBef>
                <a:spcPts val="1000"/>
              </a:spcBef>
              <a:spcAft>
                <a:spcPts val="0"/>
              </a:spcAft>
              <a:buClr>
                <a:schemeClr val="dk1"/>
              </a:buClr>
              <a:buSzPts val="1927"/>
              <a:buNone/>
            </a:pPr>
            <a:r>
              <a:t/>
            </a:r>
            <a:endParaRPr b="1" sz="2267"/>
          </a:p>
          <a:p>
            <a:pPr indent="-228594" lvl="0" marL="228594" rtl="0" algn="l">
              <a:lnSpc>
                <a:spcPct val="90000"/>
              </a:lnSpc>
              <a:spcBef>
                <a:spcPts val="1000"/>
              </a:spcBef>
              <a:spcAft>
                <a:spcPts val="0"/>
              </a:spcAft>
              <a:buClr>
                <a:schemeClr val="dk1"/>
              </a:buClr>
              <a:buSzPts val="1927"/>
              <a:buChar char="▪"/>
            </a:pPr>
            <a:r>
              <a:rPr lang="en-GB" sz="2267">
                <a:latin typeface="Rockwell"/>
                <a:ea typeface="Rockwell"/>
                <a:cs typeface="Rockwell"/>
                <a:sym typeface="Rockwell"/>
              </a:rPr>
              <a:t>data.bris: </a:t>
            </a:r>
            <a:r>
              <a:rPr lang="en-GB" sz="2267" u="sng">
                <a:solidFill>
                  <a:schemeClr val="hlink"/>
                </a:solidFill>
                <a:latin typeface="Rockwell"/>
                <a:ea typeface="Rockwell"/>
                <a:cs typeface="Rockwell"/>
                <a:sym typeface="Rockwell"/>
                <a:hlinkClick r:id="rId3"/>
              </a:rPr>
              <a:t>https://data.bris.ac.uk/data/</a:t>
            </a:r>
            <a:endParaRPr sz="2267">
              <a:latin typeface="Rockwell"/>
              <a:ea typeface="Rockwell"/>
              <a:cs typeface="Rockwell"/>
              <a:sym typeface="Rockwell"/>
            </a:endParaRPr>
          </a:p>
          <a:p>
            <a:pPr indent="-228594" lvl="0" marL="228594" rtl="0" algn="l">
              <a:lnSpc>
                <a:spcPct val="90000"/>
              </a:lnSpc>
              <a:spcBef>
                <a:spcPts val="1000"/>
              </a:spcBef>
              <a:spcAft>
                <a:spcPts val="0"/>
              </a:spcAft>
              <a:buClr>
                <a:schemeClr val="dk1"/>
              </a:buClr>
              <a:buSzPts val="1927"/>
              <a:buChar char="▪"/>
            </a:pPr>
            <a:r>
              <a:rPr lang="en-GB" sz="2267">
                <a:latin typeface="Rockwell"/>
                <a:ea typeface="Rockwell"/>
                <a:cs typeface="Rockwell"/>
                <a:sym typeface="Rockwell"/>
              </a:rPr>
              <a:t>Offers different access levels​</a:t>
            </a:r>
            <a:endParaRPr/>
          </a:p>
          <a:p>
            <a:pPr indent="-228594" lvl="0" marL="228594" rtl="0" algn="l">
              <a:lnSpc>
                <a:spcPct val="90000"/>
              </a:lnSpc>
              <a:spcBef>
                <a:spcPts val="1000"/>
              </a:spcBef>
              <a:spcAft>
                <a:spcPts val="0"/>
              </a:spcAft>
              <a:buClr>
                <a:schemeClr val="dk1"/>
              </a:buClr>
              <a:buSzPts val="1927"/>
              <a:buChar char="▪"/>
            </a:pPr>
            <a:r>
              <a:rPr lang="en-GB" sz="2267">
                <a:latin typeface="Rockwell"/>
                <a:ea typeface="Rockwell"/>
                <a:cs typeface="Rockwell"/>
                <a:sym typeface="Rockwell"/>
              </a:rPr>
              <a:t>Supported by Research Data Service​</a:t>
            </a:r>
            <a:endParaRPr/>
          </a:p>
          <a:p>
            <a:pPr indent="-228594" lvl="0" marL="228594" rtl="0" algn="l">
              <a:lnSpc>
                <a:spcPct val="90000"/>
              </a:lnSpc>
              <a:spcBef>
                <a:spcPts val="1000"/>
              </a:spcBef>
              <a:spcAft>
                <a:spcPts val="0"/>
              </a:spcAft>
              <a:buClr>
                <a:schemeClr val="dk1"/>
              </a:buClr>
              <a:buSzPts val="1927"/>
              <a:buChar char="▪"/>
            </a:pPr>
            <a:r>
              <a:rPr lang="en-GB" sz="2267">
                <a:latin typeface="Rockwell"/>
                <a:ea typeface="Rockwell"/>
                <a:cs typeface="Rockwell"/>
                <a:sym typeface="Rockwell"/>
              </a:rPr>
              <a:t>Publish up to 200GB free of charge</a:t>
            </a:r>
            <a:endParaRPr/>
          </a:p>
          <a:p>
            <a:pPr indent="-228594" lvl="0" marL="228594" rtl="0" algn="l">
              <a:lnSpc>
                <a:spcPct val="90000"/>
              </a:lnSpc>
              <a:spcBef>
                <a:spcPts val="1000"/>
              </a:spcBef>
              <a:spcAft>
                <a:spcPts val="0"/>
              </a:spcAft>
              <a:buClr>
                <a:schemeClr val="dk1"/>
              </a:buClr>
              <a:buSzPts val="1927"/>
              <a:buChar char="▪"/>
            </a:pPr>
            <a:r>
              <a:rPr lang="en-GB" sz="2267" u="sng">
                <a:solidFill>
                  <a:schemeClr val="hlink"/>
                </a:solidFill>
                <a:latin typeface="Rockwell"/>
                <a:ea typeface="Rockwell"/>
                <a:cs typeface="Rockwell"/>
                <a:sym typeface="Rockwell"/>
                <a:hlinkClick r:id="rId4"/>
              </a:rPr>
              <a:t>http://www.bristol.ac.uk/staff/researchers/data/publishing-research-data/</a:t>
            </a:r>
            <a:endParaRPr sz="2267">
              <a:latin typeface="Rockwell"/>
              <a:ea typeface="Rockwell"/>
              <a:cs typeface="Rockwell"/>
              <a:sym typeface="Rockwell"/>
            </a:endParaRPr>
          </a:p>
        </p:txBody>
      </p:sp>
      <p:sp>
        <p:nvSpPr>
          <p:cNvPr id="451" name="Google Shape;451;p44"/>
          <p:cNvSpPr txBox="1"/>
          <p:nvPr>
            <p:ph idx="1" type="body"/>
          </p:nvPr>
        </p:nvSpPr>
        <p:spPr>
          <a:xfrm>
            <a:off x="384000" y="1713819"/>
            <a:ext cx="5712000" cy="4401472"/>
          </a:xfrm>
          <a:prstGeom prst="rect">
            <a:avLst/>
          </a:prstGeom>
          <a:solidFill>
            <a:srgbClr val="93EFFA"/>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927"/>
              <a:buNone/>
            </a:pPr>
            <a:r>
              <a:rPr b="1" lang="en-GB" sz="2267">
                <a:latin typeface="Rockwell"/>
                <a:ea typeface="Rockwell"/>
                <a:cs typeface="Rockwell"/>
                <a:sym typeface="Rockwell"/>
              </a:rPr>
              <a:t>Commercial repositories​</a:t>
            </a:r>
            <a:endParaRPr/>
          </a:p>
          <a:p>
            <a:pPr indent="0" lvl="0" marL="0" rtl="0" algn="l">
              <a:lnSpc>
                <a:spcPct val="90000"/>
              </a:lnSpc>
              <a:spcBef>
                <a:spcPts val="1000"/>
              </a:spcBef>
              <a:spcAft>
                <a:spcPts val="0"/>
              </a:spcAft>
              <a:buClr>
                <a:schemeClr val="dk1"/>
              </a:buClr>
              <a:buSzPts val="1927"/>
              <a:buNone/>
            </a:pPr>
            <a:r>
              <a:t/>
            </a:r>
            <a:endParaRPr b="1" sz="2267"/>
          </a:p>
          <a:p>
            <a:pPr indent="-228594" lvl="0" marL="228594" rtl="0" algn="l">
              <a:lnSpc>
                <a:spcPct val="90000"/>
              </a:lnSpc>
              <a:spcBef>
                <a:spcPts val="1000"/>
              </a:spcBef>
              <a:spcAft>
                <a:spcPts val="0"/>
              </a:spcAft>
              <a:buClr>
                <a:schemeClr val="dk1"/>
              </a:buClr>
              <a:buSzPts val="1927"/>
              <a:buChar char="▪"/>
            </a:pPr>
            <a:r>
              <a:rPr lang="en-GB" sz="2267">
                <a:latin typeface="Rockwell"/>
                <a:ea typeface="Rockwell"/>
                <a:cs typeface="Rockwell"/>
                <a:sym typeface="Rockwell"/>
              </a:rPr>
              <a:t>figshare, Dryad, Zenodo, OSF, </a:t>
            </a:r>
            <a:br>
              <a:rPr lang="en-GB" sz="2267">
                <a:latin typeface="Rockwell"/>
                <a:ea typeface="Rockwell"/>
                <a:cs typeface="Rockwell"/>
                <a:sym typeface="Rockwell"/>
              </a:rPr>
            </a:br>
            <a:r>
              <a:rPr lang="en-GB" sz="2267">
                <a:latin typeface="Rockwell"/>
                <a:ea typeface="Rockwell"/>
                <a:cs typeface="Rockwell"/>
                <a:sym typeface="Rockwell"/>
              </a:rPr>
              <a:t>Mendeley Data​</a:t>
            </a:r>
            <a:endParaRPr/>
          </a:p>
          <a:p>
            <a:pPr indent="-228594" lvl="0" marL="228594" rtl="0" algn="l">
              <a:lnSpc>
                <a:spcPct val="90000"/>
              </a:lnSpc>
              <a:spcBef>
                <a:spcPts val="1000"/>
              </a:spcBef>
              <a:spcAft>
                <a:spcPts val="0"/>
              </a:spcAft>
              <a:buClr>
                <a:schemeClr val="dk1"/>
              </a:buClr>
              <a:buSzPts val="1927"/>
              <a:buChar char="▪"/>
            </a:pPr>
            <a:r>
              <a:rPr lang="en-GB" sz="2267">
                <a:latin typeface="Rockwell"/>
                <a:ea typeface="Rockwell"/>
                <a:cs typeface="Rockwell"/>
                <a:sym typeface="Rockwell"/>
              </a:rPr>
              <a:t>Some are integrated with manuscript submission process, depending on publisher​</a:t>
            </a:r>
            <a:endParaRPr/>
          </a:p>
          <a:p>
            <a:pPr indent="-228594" lvl="0" marL="228594" rtl="0" algn="l">
              <a:lnSpc>
                <a:spcPct val="90000"/>
              </a:lnSpc>
              <a:spcBef>
                <a:spcPts val="1000"/>
              </a:spcBef>
              <a:spcAft>
                <a:spcPts val="0"/>
              </a:spcAft>
              <a:buClr>
                <a:schemeClr val="dk1"/>
              </a:buClr>
              <a:buSzPts val="1927"/>
              <a:buChar char="▪"/>
            </a:pPr>
            <a:r>
              <a:rPr lang="en-GB" sz="2267">
                <a:latin typeface="Rockwell"/>
                <a:ea typeface="Rockwell"/>
                <a:cs typeface="Rockwell"/>
                <a:sym typeface="Rockwell"/>
              </a:rPr>
              <a:t>Usually only offer open data​</a:t>
            </a:r>
            <a:endParaRPr/>
          </a:p>
          <a:p>
            <a:pPr indent="-228594" lvl="0" marL="228594" rtl="0" algn="l">
              <a:lnSpc>
                <a:spcPct val="90000"/>
              </a:lnSpc>
              <a:spcBef>
                <a:spcPts val="1000"/>
              </a:spcBef>
              <a:spcAft>
                <a:spcPts val="0"/>
              </a:spcAft>
              <a:buClr>
                <a:schemeClr val="dk1"/>
              </a:buClr>
              <a:buSzPts val="1927"/>
              <a:buChar char="▪"/>
            </a:pPr>
            <a:r>
              <a:rPr lang="en-GB" sz="2267">
                <a:latin typeface="Rockwell"/>
                <a:ea typeface="Rockwell"/>
                <a:cs typeface="Rockwell"/>
                <a:sym typeface="Rockwell"/>
              </a:rPr>
              <a:t>Usually no restrictions on data format but may restrict data size</a:t>
            </a:r>
            <a:r>
              <a:rPr lang="en-GB" sz="2267"/>
              <a:t>​</a:t>
            </a:r>
            <a:endParaRPr/>
          </a:p>
          <a:p>
            <a:pPr indent="-77464" lvl="0" marL="228594" rtl="0" algn="l">
              <a:lnSpc>
                <a:spcPct val="90000"/>
              </a:lnSpc>
              <a:spcBef>
                <a:spcPts val="1000"/>
              </a:spcBef>
              <a:spcAft>
                <a:spcPts val="0"/>
              </a:spcAft>
              <a:buClr>
                <a:schemeClr val="dk1"/>
              </a:buClr>
              <a:buSzPts val="2380"/>
              <a:buNone/>
            </a:pPr>
            <a:r>
              <a:t/>
            </a:r>
            <a:endParaRPr/>
          </a:p>
        </p:txBody>
      </p:sp>
      <p:sp>
        <p:nvSpPr>
          <p:cNvPr id="452" name="Google Shape;452;p44"/>
          <p:cNvSpPr txBox="1"/>
          <p:nvPr>
            <p:ph type="title"/>
          </p:nvPr>
        </p:nvSpPr>
        <p:spPr>
          <a:xfrm>
            <a:off x="494400" y="0"/>
            <a:ext cx="1149284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200"/>
              <a:buFont typeface="Rockwell"/>
              <a:buNone/>
            </a:pPr>
            <a:r>
              <a:rPr lang="en-GB"/>
              <a:t>Commercial and Institutional Repositories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5"/>
          <p:cNvSpPr txBox="1"/>
          <p:nvPr>
            <p:ph type="title"/>
          </p:nvPr>
        </p:nvSpPr>
        <p:spPr>
          <a:xfrm>
            <a:off x="513600" y="0"/>
            <a:ext cx="112032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200"/>
              <a:buFont typeface="Rockwell"/>
              <a:buNone/>
            </a:pPr>
            <a:r>
              <a:rPr lang="en-GB"/>
              <a:t>Data access statements</a:t>
            </a:r>
            <a:br>
              <a:rPr lang="en-GB"/>
            </a:br>
            <a:endParaRPr/>
          </a:p>
        </p:txBody>
      </p:sp>
      <p:sp>
        <p:nvSpPr>
          <p:cNvPr id="459" name="Google Shape;459;p45"/>
          <p:cNvSpPr txBox="1"/>
          <p:nvPr>
            <p:ph idx="1" type="body"/>
          </p:nvPr>
        </p:nvSpPr>
        <p:spPr>
          <a:xfrm>
            <a:off x="406617" y="1503362"/>
            <a:ext cx="11203200" cy="4732977"/>
          </a:xfrm>
          <a:prstGeom prst="rect">
            <a:avLst/>
          </a:prstGeom>
          <a:noFill/>
          <a:ln>
            <a:noFill/>
          </a:ln>
        </p:spPr>
        <p:txBody>
          <a:bodyPr anchorCtr="0" anchor="t" bIns="45700" lIns="91425" spcFirstLastPara="1" rIns="91425" wrap="square" tIns="45700">
            <a:normAutofit fontScale="77500" lnSpcReduction="20000"/>
          </a:bodyPr>
          <a:lstStyle/>
          <a:p>
            <a:pPr indent="-228594" lvl="0" marL="228594" rtl="0" algn="l">
              <a:lnSpc>
                <a:spcPct val="170000"/>
              </a:lnSpc>
              <a:spcBef>
                <a:spcPts val="0"/>
              </a:spcBef>
              <a:spcAft>
                <a:spcPts val="0"/>
              </a:spcAft>
              <a:buClr>
                <a:schemeClr val="dk1"/>
              </a:buClr>
              <a:buSzPct val="85000"/>
              <a:buChar char="▪"/>
            </a:pPr>
            <a:r>
              <a:rPr lang="en-GB">
                <a:latin typeface="Rockwell"/>
                <a:ea typeface="Rockwell"/>
                <a:cs typeface="Rockwell"/>
                <a:sym typeface="Rockwell"/>
              </a:rPr>
              <a:t>Explain how your data can be accessed and any restrictions in place in a </a:t>
            </a:r>
            <a:r>
              <a:rPr b="1" lang="en-GB">
                <a:latin typeface="Rockwell"/>
                <a:ea typeface="Rockwell"/>
                <a:cs typeface="Rockwell"/>
                <a:sym typeface="Rockwell"/>
              </a:rPr>
              <a:t>data access statement</a:t>
            </a:r>
            <a:r>
              <a:rPr lang="en-GB">
                <a:latin typeface="Rockwell"/>
                <a:ea typeface="Rockwell"/>
                <a:cs typeface="Rockwell"/>
                <a:sym typeface="Rockwell"/>
              </a:rPr>
              <a:t>​ </a:t>
            </a:r>
            <a:endParaRPr/>
          </a:p>
          <a:p>
            <a:pPr indent="-94735" lvl="0" marL="228594" rtl="0" algn="l">
              <a:lnSpc>
                <a:spcPct val="90000"/>
              </a:lnSpc>
              <a:spcBef>
                <a:spcPts val="1000"/>
              </a:spcBef>
              <a:spcAft>
                <a:spcPts val="0"/>
              </a:spcAft>
              <a:buClr>
                <a:schemeClr val="dk1"/>
              </a:buClr>
              <a:buSzPct val="85000"/>
              <a:buNone/>
            </a:pPr>
            <a:r>
              <a:t/>
            </a:r>
            <a:endParaRPr sz="3200">
              <a:solidFill>
                <a:srgbClr val="000000"/>
              </a:solidFill>
              <a:latin typeface="Rockwell"/>
              <a:ea typeface="Rockwell"/>
              <a:cs typeface="Rockwell"/>
              <a:sym typeface="Rockwell"/>
            </a:endParaRPr>
          </a:p>
          <a:p>
            <a:pPr indent="-94735" lvl="0" marL="228594" rtl="0" algn="l">
              <a:lnSpc>
                <a:spcPct val="90000"/>
              </a:lnSpc>
              <a:spcBef>
                <a:spcPts val="1000"/>
              </a:spcBef>
              <a:spcAft>
                <a:spcPts val="0"/>
              </a:spcAft>
              <a:buClr>
                <a:schemeClr val="dk1"/>
              </a:buClr>
              <a:buSzPct val="85000"/>
              <a:buNone/>
            </a:pPr>
            <a:r>
              <a:t/>
            </a:r>
            <a:endParaRPr sz="3200">
              <a:solidFill>
                <a:srgbClr val="000000"/>
              </a:solidFill>
              <a:latin typeface="Rockwell"/>
              <a:ea typeface="Rockwell"/>
              <a:cs typeface="Rockwell"/>
              <a:sym typeface="Rockwell"/>
            </a:endParaRPr>
          </a:p>
          <a:p>
            <a:pPr indent="-94735" lvl="0" marL="228594" rtl="0" algn="l">
              <a:lnSpc>
                <a:spcPct val="90000"/>
              </a:lnSpc>
              <a:spcBef>
                <a:spcPts val="1000"/>
              </a:spcBef>
              <a:spcAft>
                <a:spcPts val="0"/>
              </a:spcAft>
              <a:buClr>
                <a:schemeClr val="dk1"/>
              </a:buClr>
              <a:buSzPct val="85000"/>
              <a:buNone/>
            </a:pPr>
            <a:r>
              <a:t/>
            </a:r>
            <a:endParaRPr sz="3200">
              <a:solidFill>
                <a:srgbClr val="000000"/>
              </a:solidFill>
              <a:latin typeface="Rockwell"/>
              <a:ea typeface="Rockwell"/>
              <a:cs typeface="Rockwell"/>
              <a:sym typeface="Rockwell"/>
            </a:endParaRPr>
          </a:p>
          <a:p>
            <a:pPr indent="-94735" lvl="0" marL="228594" rtl="0" algn="l">
              <a:lnSpc>
                <a:spcPct val="90000"/>
              </a:lnSpc>
              <a:spcBef>
                <a:spcPts val="1000"/>
              </a:spcBef>
              <a:spcAft>
                <a:spcPts val="0"/>
              </a:spcAft>
              <a:buClr>
                <a:schemeClr val="dk1"/>
              </a:buClr>
              <a:buSzPct val="85000"/>
              <a:buNone/>
            </a:pPr>
            <a:r>
              <a:t/>
            </a:r>
            <a:endParaRPr sz="3200">
              <a:solidFill>
                <a:srgbClr val="000000"/>
              </a:solidFill>
              <a:latin typeface="Rockwell"/>
              <a:ea typeface="Rockwell"/>
              <a:cs typeface="Rockwell"/>
              <a:sym typeface="Rockwell"/>
            </a:endParaRPr>
          </a:p>
          <a:p>
            <a:pPr indent="-94735" lvl="0" marL="228594" rtl="0" algn="l">
              <a:lnSpc>
                <a:spcPct val="90000"/>
              </a:lnSpc>
              <a:spcBef>
                <a:spcPts val="1000"/>
              </a:spcBef>
              <a:spcAft>
                <a:spcPts val="0"/>
              </a:spcAft>
              <a:buClr>
                <a:schemeClr val="dk1"/>
              </a:buClr>
              <a:buSzPct val="85000"/>
              <a:buNone/>
            </a:pPr>
            <a:r>
              <a:t/>
            </a:r>
            <a:endParaRPr sz="3200">
              <a:solidFill>
                <a:srgbClr val="000000"/>
              </a:solidFill>
              <a:latin typeface="Rockwell"/>
              <a:ea typeface="Rockwell"/>
              <a:cs typeface="Rockwell"/>
              <a:sym typeface="Rockwell"/>
            </a:endParaRPr>
          </a:p>
          <a:p>
            <a:pPr indent="-94735" lvl="0" marL="228594" rtl="0" algn="l">
              <a:lnSpc>
                <a:spcPct val="90000"/>
              </a:lnSpc>
              <a:spcBef>
                <a:spcPts val="1000"/>
              </a:spcBef>
              <a:spcAft>
                <a:spcPts val="0"/>
              </a:spcAft>
              <a:buClr>
                <a:schemeClr val="dk1"/>
              </a:buClr>
              <a:buSzPct val="85000"/>
              <a:buNone/>
            </a:pPr>
            <a:r>
              <a:t/>
            </a:r>
            <a:endParaRPr sz="3200">
              <a:solidFill>
                <a:srgbClr val="000000"/>
              </a:solidFill>
              <a:latin typeface="Rockwell"/>
              <a:ea typeface="Rockwell"/>
              <a:cs typeface="Rockwell"/>
              <a:sym typeface="Rockwell"/>
            </a:endParaRPr>
          </a:p>
          <a:p>
            <a:pPr indent="-228594" lvl="0" marL="228594" rtl="0" algn="l">
              <a:lnSpc>
                <a:spcPct val="170000"/>
              </a:lnSpc>
              <a:spcBef>
                <a:spcPts val="1000"/>
              </a:spcBef>
              <a:spcAft>
                <a:spcPts val="0"/>
              </a:spcAft>
              <a:buClr>
                <a:srgbClr val="000000"/>
              </a:buClr>
              <a:buSzPct val="85000"/>
              <a:buChar char="▪"/>
            </a:pPr>
            <a:r>
              <a:rPr lang="en-GB">
                <a:solidFill>
                  <a:srgbClr val="000000"/>
                </a:solidFill>
                <a:latin typeface="Rockwell"/>
                <a:ea typeface="Rockwell"/>
                <a:cs typeface="Rockwell"/>
                <a:sym typeface="Rockwell"/>
              </a:rPr>
              <a:t>More data access statement examples at</a:t>
            </a:r>
            <a:br>
              <a:rPr lang="en-GB">
                <a:solidFill>
                  <a:srgbClr val="000000"/>
                </a:solidFill>
                <a:latin typeface="Rockwell"/>
                <a:ea typeface="Rockwell"/>
                <a:cs typeface="Rockwell"/>
                <a:sym typeface="Rockwell"/>
              </a:rPr>
            </a:br>
            <a:r>
              <a:rPr lang="en-GB">
                <a:solidFill>
                  <a:srgbClr val="000000"/>
                </a:solidFill>
                <a:latin typeface="Rockwell"/>
                <a:ea typeface="Rockwell"/>
                <a:cs typeface="Rockwell"/>
                <a:sym typeface="Rockwell"/>
              </a:rPr>
              <a:t> </a:t>
            </a:r>
            <a:r>
              <a:rPr lang="en-GB" u="sng">
                <a:solidFill>
                  <a:srgbClr val="0000FF"/>
                </a:solidFill>
                <a:latin typeface="Rockwell"/>
                <a:ea typeface="Rockwell"/>
                <a:cs typeface="Rockwell"/>
                <a:sym typeface="Rockwell"/>
                <a:hlinkClick r:id="rId3">
                  <a:extLst>
                    <a:ext uri="{A12FA001-AC4F-418D-AE19-62706E023703}">
                      <ahyp:hlinkClr val="tx"/>
                    </a:ext>
                  </a:extLst>
                </a:hlinkClick>
              </a:rPr>
              <a:t>http://www.bristol.ac.uk/staff/researchers/data/sharing-research-data/</a:t>
            </a:r>
            <a:r>
              <a:rPr lang="en-GB">
                <a:solidFill>
                  <a:srgbClr val="000000"/>
                </a:solidFill>
                <a:latin typeface="Rockwell"/>
                <a:ea typeface="Rockwell"/>
                <a:cs typeface="Rockwell"/>
                <a:sym typeface="Rockwell"/>
              </a:rPr>
              <a:t> ​</a:t>
            </a:r>
            <a:endParaRPr>
              <a:latin typeface="Rockwell"/>
              <a:ea typeface="Rockwell"/>
              <a:cs typeface="Rockwell"/>
              <a:sym typeface="Rockwell"/>
            </a:endParaRPr>
          </a:p>
          <a:p>
            <a:pPr indent="-111468" lvl="0" marL="228594" rtl="0" algn="l">
              <a:lnSpc>
                <a:spcPct val="90000"/>
              </a:lnSpc>
              <a:spcBef>
                <a:spcPts val="1000"/>
              </a:spcBef>
              <a:spcAft>
                <a:spcPts val="0"/>
              </a:spcAft>
              <a:buClr>
                <a:schemeClr val="dk1"/>
              </a:buClr>
              <a:buSzPct val="85000"/>
              <a:buNone/>
            </a:pPr>
            <a:r>
              <a:t/>
            </a:r>
            <a:endParaRPr/>
          </a:p>
        </p:txBody>
      </p:sp>
      <p:sp>
        <p:nvSpPr>
          <p:cNvPr id="460" name="Google Shape;460;p45"/>
          <p:cNvSpPr/>
          <p:nvPr/>
        </p:nvSpPr>
        <p:spPr>
          <a:xfrm>
            <a:off x="736307" y="2838797"/>
            <a:ext cx="10543821" cy="3416320"/>
          </a:xfrm>
          <a:prstGeom prst="rect">
            <a:avLst/>
          </a:prstGeom>
          <a:noFill/>
          <a:ln cap="flat" cmpd="sng" w="12700">
            <a:solidFill>
              <a:schemeClr val="dk1"/>
            </a:solidFill>
            <a:prstDash val="solid"/>
            <a:round/>
            <a:headEnd len="sm" w="sm" type="none"/>
            <a:tailEnd len="sm" w="sm" type="none"/>
          </a:ln>
          <a:effectLst>
            <a:outerShdw blurRad="190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400" u="none" cap="none" strike="noStrike">
                <a:solidFill>
                  <a:srgbClr val="000000"/>
                </a:solidFill>
                <a:latin typeface="Calibri"/>
                <a:ea typeface="Calibri"/>
                <a:cs typeface="Calibri"/>
                <a:sym typeface="Calibri"/>
              </a:rPr>
              <a:t>“All data created during this study is openly available from the University of Bristol Research Data Repository at </a:t>
            </a:r>
            <a:r>
              <a:rPr b="0" i="0" lang="en-GB" sz="2400" u="sng" cap="none" strike="noStrike">
                <a:solidFill>
                  <a:srgbClr val="0000FF"/>
                </a:solidFill>
                <a:latin typeface="Calibri"/>
                <a:ea typeface="Calibri"/>
                <a:cs typeface="Calibri"/>
                <a:sym typeface="Calibri"/>
                <a:hlinkClick r:id="rId4">
                  <a:extLst>
                    <a:ext uri="{A12FA001-AC4F-418D-AE19-62706E023703}">
                      <ahyp:hlinkClr val="tx"/>
                    </a:ext>
                  </a:extLst>
                </a:hlinkClick>
              </a:rPr>
              <a:t>http://dx.doi.org/10.15125/12345</a:t>
            </a:r>
            <a:r>
              <a:rPr b="0" i="0" lang="en-GB" sz="2400" u="none" cap="none" strike="noStrike">
                <a:solidFill>
                  <a:srgbClr val="000000"/>
                </a:solidFill>
                <a:latin typeface="Calibri"/>
                <a:ea typeface="Calibri"/>
                <a:cs typeface="Calibri"/>
                <a:sym typeface="Calibri"/>
              </a:rPr>
              <a:t>.”​</a:t>
            </a:r>
            <a:endParaRPr b="0" i="0" sz="2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0" i="0" lang="en-GB" sz="2400" u="none" cap="none" strike="noStrike">
                <a:solidFill>
                  <a:srgbClr val="000000"/>
                </a:solidFill>
                <a:latin typeface="Calibri"/>
                <a:ea typeface="Calibri"/>
                <a:cs typeface="Calibri"/>
                <a:sym typeface="Calibri"/>
              </a:rPr>
              <a:t>​</a:t>
            </a:r>
            <a:endParaRPr b="0" i="0" sz="2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0" i="0" lang="en-GB" sz="2400" u="none" cap="none" strike="noStrike">
                <a:solidFill>
                  <a:srgbClr val="000000"/>
                </a:solidFill>
                <a:latin typeface="Calibri"/>
                <a:ea typeface="Calibri"/>
                <a:cs typeface="Calibri"/>
                <a:sym typeface="Calibri"/>
              </a:rPr>
              <a:t>“Due to confidentiality agreements with research collaborators, supporting data can only be made available to bona fide researchers subject to a non-disclosure agreement. Details of the data and how to request access are available through the University of Bristol Research Data Repository: </a:t>
            </a:r>
            <a:r>
              <a:rPr b="0" i="0" lang="en-GB" sz="2400" u="sng" cap="none" strike="noStrike">
                <a:solidFill>
                  <a:srgbClr val="0000FF"/>
                </a:solidFill>
                <a:latin typeface="Calibri"/>
                <a:ea typeface="Calibri"/>
                <a:cs typeface="Calibri"/>
                <a:sym typeface="Calibri"/>
                <a:hlinkClick r:id="rId5">
                  <a:extLst>
                    <a:ext uri="{A12FA001-AC4F-418D-AE19-62706E023703}">
                      <ahyp:hlinkClr val="tx"/>
                    </a:ext>
                  </a:extLst>
                </a:hlinkClick>
              </a:rPr>
              <a:t>http://dx.doi.org/10.15125/12345</a:t>
            </a:r>
            <a:r>
              <a:rPr b="0" i="0" lang="en-GB" sz="2400" u="none" cap="none" strike="noStrike">
                <a:solidFill>
                  <a:srgbClr val="000000"/>
                </a:solidFill>
                <a:latin typeface="Calibri"/>
                <a:ea typeface="Calibri"/>
                <a:cs typeface="Calibri"/>
                <a:sym typeface="Calibri"/>
              </a:rPr>
              <a:t>.”​</a:t>
            </a:r>
            <a:endParaRPr b="0" i="0" sz="2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0" i="0" lang="en-GB" sz="2400" u="none" cap="none" strike="noStrike">
                <a:solidFill>
                  <a:srgbClr val="000000"/>
                </a:solidFill>
                <a:latin typeface="Calibri"/>
                <a:ea typeface="Calibri"/>
                <a:cs typeface="Calibri"/>
                <a:sym typeface="Calibri"/>
              </a:rPr>
              <a:t>​</a:t>
            </a:r>
            <a:endParaRPr b="0" i="0" sz="24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21b3a5d9146_0_78"/>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Group Discussion</a:t>
            </a:r>
            <a:endParaRPr/>
          </a:p>
        </p:txBody>
      </p:sp>
      <p:sp>
        <p:nvSpPr>
          <p:cNvPr id="466" name="Google Shape;466;g21b3a5d9146_0_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SzPts val="1800"/>
              <a:buNone/>
            </a:pPr>
            <a:r>
              <a:rPr lang="en-GB" sz="2900"/>
              <a:t>What is the overall goal of your workshop?</a:t>
            </a:r>
            <a:endParaRPr sz="2900"/>
          </a:p>
          <a:p>
            <a:pPr indent="0" lvl="0" marL="457200" rtl="0" algn="l">
              <a:lnSpc>
                <a:spcPct val="100000"/>
              </a:lnSpc>
              <a:spcBef>
                <a:spcPts val="0"/>
              </a:spcBef>
              <a:spcAft>
                <a:spcPts val="0"/>
              </a:spcAft>
              <a:buSzPts val="1800"/>
              <a:buNone/>
            </a:pPr>
            <a:r>
              <a:rPr lang="en-GB" sz="2900"/>
              <a:t>What’s in scope and what’s out.*</a:t>
            </a:r>
            <a:endParaRPr sz="2900"/>
          </a:p>
          <a:p>
            <a:pPr indent="0" lvl="0" marL="0" rtl="0" algn="l">
              <a:lnSpc>
                <a:spcPct val="100000"/>
              </a:lnSpc>
              <a:spcBef>
                <a:spcPts val="0"/>
              </a:spcBef>
              <a:spcAft>
                <a:spcPts val="0"/>
              </a:spcAft>
              <a:buSzPts val="1800"/>
              <a:buNone/>
            </a:pPr>
            <a:r>
              <a:t/>
            </a:r>
            <a:endParaRPr sz="29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t/>
            </a:r>
            <a:endParaRPr sz="2400"/>
          </a:p>
          <a:p>
            <a:pPr indent="0" lvl="0" marL="457200" rtl="0" algn="l">
              <a:lnSpc>
                <a:spcPct val="100000"/>
              </a:lnSpc>
              <a:spcBef>
                <a:spcPts val="0"/>
              </a:spcBef>
              <a:spcAft>
                <a:spcPts val="0"/>
              </a:spcAft>
              <a:buSzPts val="1800"/>
              <a:buNone/>
            </a:pPr>
            <a:r>
              <a:rPr lang="en-GB" sz="2400"/>
              <a:t>*Opportunity to change groups at this stage if appropriate</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Welcome </a:t>
            </a:r>
            <a:endParaRPr/>
          </a:p>
        </p:txBody>
      </p:sp>
      <p:sp>
        <p:nvSpPr>
          <p:cNvPr id="328" name="Google Shape;32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rPr lang="en-GB"/>
              <a:t>Introductions</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rPr lang="en-GB"/>
              <a:t>Motivation for the day (us &amp; you)</a:t>
            </a:r>
            <a:endParaRPr/>
          </a:p>
          <a:p>
            <a:pPr indent="-228600" lvl="0" marL="457200" rtl="0" algn="l">
              <a:lnSpc>
                <a:spcPct val="90000"/>
              </a:lnSpc>
              <a:spcBef>
                <a:spcPts val="1000"/>
              </a:spcBef>
              <a:spcAft>
                <a:spcPts val="0"/>
              </a:spcAft>
              <a:buSzPts val="1800"/>
              <a:buNone/>
            </a:pPr>
            <a:r>
              <a:t/>
            </a:r>
            <a:endParaRPr/>
          </a:p>
          <a:p>
            <a:pPr indent="-228600" lvl="0" marL="457200" rtl="0" algn="l">
              <a:lnSpc>
                <a:spcPct val="90000"/>
              </a:lnSpc>
              <a:spcBef>
                <a:spcPts val="1000"/>
              </a:spcBef>
              <a:spcAft>
                <a:spcPts val="0"/>
              </a:spcAft>
              <a:buClr>
                <a:schemeClr val="dk1"/>
              </a:buClr>
              <a:buSzPts val="1800"/>
              <a:buNone/>
            </a:pPr>
            <a:r>
              <a:rPr lang="en-GB"/>
              <a:t>Housekeeping</a:t>
            </a:r>
            <a:endParaRPr/>
          </a:p>
          <a:p>
            <a:pPr indent="-228600" lvl="0" marL="457200" rtl="0" algn="l">
              <a:lnSpc>
                <a:spcPct val="90000"/>
              </a:lnSpc>
              <a:spcBef>
                <a:spcPts val="1000"/>
              </a:spcBef>
              <a:spcAft>
                <a:spcPts val="0"/>
              </a:spcAft>
              <a:buSzPts val="1800"/>
              <a:buNone/>
            </a:pPr>
            <a:r>
              <a:t/>
            </a:r>
            <a:endParaRPr/>
          </a:p>
          <a:p>
            <a:pPr indent="-228600" lvl="0" marL="457200" rtl="0" algn="l">
              <a:lnSpc>
                <a:spcPct val="90000"/>
              </a:lnSpc>
              <a:spcBef>
                <a:spcPts val="1000"/>
              </a:spcBef>
              <a:spcAft>
                <a:spcPts val="0"/>
              </a:spcAft>
              <a:buSzPts val="1800"/>
              <a:buNone/>
            </a:pPr>
            <a:r>
              <a:rPr lang="en-GB"/>
              <a:t>UKRN code of conduct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1b3a5d9146_0_2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Workshop themes</a:t>
            </a:r>
            <a:endParaRPr/>
          </a:p>
        </p:txBody>
      </p:sp>
      <p:sp>
        <p:nvSpPr>
          <p:cNvPr id="472" name="Google Shape;472;g21b3a5d9146_0_20"/>
          <p:cNvSpPr txBox="1"/>
          <p:nvPr/>
        </p:nvSpPr>
        <p:spPr>
          <a:xfrm>
            <a:off x="430047" y="1628214"/>
            <a:ext cx="4661119" cy="1823931"/>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None/>
            </a:pPr>
            <a:r>
              <a:rPr b="1" i="0" lang="en-GB" sz="1400" u="none" cap="none" strike="noStrike">
                <a:solidFill>
                  <a:schemeClr val="dk1"/>
                </a:solidFill>
                <a:latin typeface="Arial"/>
                <a:ea typeface="Arial"/>
                <a:cs typeface="Arial"/>
                <a:sym typeface="Arial"/>
              </a:rPr>
              <a:t>Data Management Plans</a:t>
            </a:r>
            <a:endParaRPr/>
          </a:p>
          <a:p>
            <a:pPr indent="0" lvl="0" marL="0" marR="0" rtl="0" algn="ctr">
              <a:lnSpc>
                <a:spcPct val="102916"/>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data should you cover?</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will you organise and describe your data?</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will you store and share your data?</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won't be shared and why?</a:t>
            </a:r>
            <a:endParaRPr/>
          </a:p>
        </p:txBody>
      </p:sp>
      <p:sp>
        <p:nvSpPr>
          <p:cNvPr id="473" name="Google Shape;473;g21b3a5d9146_0_20"/>
          <p:cNvSpPr txBox="1"/>
          <p:nvPr/>
        </p:nvSpPr>
        <p:spPr>
          <a:xfrm>
            <a:off x="6231761" y="3771116"/>
            <a:ext cx="5185200" cy="1823931"/>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None/>
            </a:pPr>
            <a:r>
              <a:rPr b="1" i="0" lang="en-GB" sz="1400" u="none" cap="none" strike="noStrike">
                <a:solidFill>
                  <a:schemeClr val="dk1"/>
                </a:solidFill>
                <a:latin typeface="Arial"/>
                <a:ea typeface="Arial"/>
                <a:cs typeface="Arial"/>
                <a:sym typeface="Arial"/>
              </a:rPr>
              <a:t>Sharing and Citing</a:t>
            </a:r>
            <a:endParaRPr b="0" i="0" sz="1400" u="none" cap="none" strike="noStrike">
              <a:solidFill>
                <a:schemeClr val="dk1"/>
              </a:solidFill>
              <a:latin typeface="Arial"/>
              <a:ea typeface="Arial"/>
              <a:cs typeface="Arial"/>
              <a:sym typeface="Arial"/>
            </a:endParaRPr>
          </a:p>
          <a:p>
            <a:pPr indent="0" lvl="0" marL="0" marR="0" rtl="0" algn="ctr">
              <a:lnSpc>
                <a:spcPct val="102916"/>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will people access your data?</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will you licence your data?</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Which Research Data Repository should you choose?</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should you cite a dataset?</a:t>
            </a:r>
            <a:endParaRPr/>
          </a:p>
        </p:txBody>
      </p:sp>
      <p:sp>
        <p:nvSpPr>
          <p:cNvPr id="474" name="Google Shape;474;g21b3a5d9146_0_20"/>
          <p:cNvSpPr txBox="1"/>
          <p:nvPr/>
        </p:nvSpPr>
        <p:spPr>
          <a:xfrm>
            <a:off x="6231761" y="1833945"/>
            <a:ext cx="4144836" cy="13962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Data Storage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Where should you store data?</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file formats will you use?</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documentation do you need?</a:t>
            </a:r>
            <a:endParaRPr/>
          </a:p>
          <a:p>
            <a:pPr indent="-228600" lvl="0" marL="457200" marR="0" rtl="0" algn="l">
              <a:lnSpc>
                <a:spcPct val="102916"/>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75" name="Google Shape;475;g21b3a5d9146_0_20"/>
          <p:cNvSpPr txBox="1"/>
          <p:nvPr/>
        </p:nvSpPr>
        <p:spPr>
          <a:xfrm>
            <a:off x="423347" y="3771116"/>
            <a:ext cx="5185200" cy="1602011"/>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None/>
            </a:pPr>
            <a:r>
              <a:rPr b="1" i="0" lang="en-GB" sz="1400" u="none" cap="none" strike="noStrike">
                <a:solidFill>
                  <a:schemeClr val="dk1"/>
                </a:solidFill>
                <a:latin typeface="Arial"/>
                <a:ea typeface="Arial"/>
                <a:cs typeface="Arial"/>
                <a:sym typeface="Arial"/>
              </a:rPr>
              <a:t>Sensitive Data</a:t>
            </a:r>
            <a:endParaRPr/>
          </a:p>
          <a:p>
            <a:pPr indent="0" lvl="0" marL="0" marR="0" rtl="0" algn="ctr">
              <a:lnSpc>
                <a:spcPct val="102916"/>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will you encrypt your data?</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will you get appropriate consent from participants?</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will you anonymise your data?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Identifying your trainees</a:t>
            </a:r>
            <a:endParaRPr/>
          </a:p>
        </p:txBody>
      </p:sp>
      <p:sp>
        <p:nvSpPr>
          <p:cNvPr id="481" name="Google Shape;481;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457200" rtl="0" algn="ctr">
              <a:lnSpc>
                <a:spcPct val="90000"/>
              </a:lnSpc>
              <a:spcBef>
                <a:spcPts val="1000"/>
              </a:spcBef>
              <a:spcAft>
                <a:spcPts val="0"/>
              </a:spcAft>
              <a:buClr>
                <a:schemeClr val="dk1"/>
              </a:buClr>
              <a:buSzPts val="1800"/>
              <a:buNone/>
            </a:pPr>
            <a:r>
              <a:rPr lang="en-GB"/>
              <a:t>Who would be interested in your workshop?</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rPr lang="en-GB"/>
              <a:t>OR</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rPr lang="en-GB"/>
              <a:t>Who are you trying to engage with?</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p:txBody>
      </p:sp>
      <p:sp>
        <p:nvSpPr>
          <p:cNvPr id="482" name="Google Shape;482;p3"/>
          <p:cNvSpPr/>
          <p:nvPr/>
        </p:nvSpPr>
        <p:spPr>
          <a:xfrm>
            <a:off x="5882000" y="4685200"/>
            <a:ext cx="705900" cy="739500"/>
          </a:xfrm>
          <a:prstGeom prst="downArrow">
            <a:avLst>
              <a:gd fmla="val 50000" name="adj1"/>
              <a:gd fmla="val 50000" name="adj2"/>
            </a:avLst>
          </a:prstGeom>
          <a:solidFill>
            <a:srgbClr val="40417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
          <p:cNvSpPr txBox="1"/>
          <p:nvPr/>
        </p:nvSpPr>
        <p:spPr>
          <a:xfrm>
            <a:off x="900900" y="5815875"/>
            <a:ext cx="10390200" cy="572700"/>
          </a:xfrm>
          <a:prstGeom prst="rect">
            <a:avLst/>
          </a:prstGeom>
          <a:noFill/>
          <a:ln>
            <a:noFill/>
          </a:ln>
        </p:spPr>
        <p:txBody>
          <a:bodyPr anchorCtr="0" anchor="t" bIns="91425" lIns="91425" spcFirstLastPara="1" rIns="91425" wrap="square" tIns="91425">
            <a:spAutoFit/>
          </a:bodyPr>
          <a:lstStyle/>
          <a:p>
            <a:pPr indent="-228600" lvl="0" marL="457200" marR="0" rtl="0" algn="ctr">
              <a:lnSpc>
                <a:spcPct val="90000"/>
              </a:lnSpc>
              <a:spcBef>
                <a:spcPts val="100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Identify the needs and motivations of your potential learners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21b3a5d9146_0_29"/>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Identifying your trainees</a:t>
            </a:r>
            <a:endParaRPr/>
          </a:p>
        </p:txBody>
      </p:sp>
      <p:sp>
        <p:nvSpPr>
          <p:cNvPr id="489" name="Google Shape;489;g21b3a5d9146_0_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GB" sz="2200"/>
              <a:t>For example:</a:t>
            </a:r>
            <a:endParaRPr sz="2200"/>
          </a:p>
          <a:p>
            <a:pPr indent="-368300" lvl="0" marL="457200" rtl="0" algn="l">
              <a:lnSpc>
                <a:spcPct val="115000"/>
              </a:lnSpc>
              <a:spcBef>
                <a:spcPts val="0"/>
              </a:spcBef>
              <a:spcAft>
                <a:spcPts val="0"/>
              </a:spcAft>
              <a:buSzPts val="2200"/>
              <a:buFont typeface="Calibri"/>
              <a:buChar char="●"/>
            </a:pPr>
            <a:r>
              <a:rPr lang="en-GB" sz="2200"/>
              <a:t>New to research</a:t>
            </a:r>
            <a:endParaRPr sz="2200"/>
          </a:p>
          <a:p>
            <a:pPr indent="-368300" lvl="0" marL="457200" rtl="0" algn="l">
              <a:lnSpc>
                <a:spcPct val="115000"/>
              </a:lnSpc>
              <a:spcBef>
                <a:spcPts val="0"/>
              </a:spcBef>
              <a:spcAft>
                <a:spcPts val="0"/>
              </a:spcAft>
              <a:buSzPts val="2200"/>
              <a:buFont typeface="Calibri"/>
              <a:buChar char="●"/>
            </a:pPr>
            <a:r>
              <a:rPr lang="en-GB" sz="2200"/>
              <a:t>Have done research before but new to Research Data Management</a:t>
            </a:r>
            <a:endParaRPr sz="2200"/>
          </a:p>
          <a:p>
            <a:pPr indent="-368300" lvl="0" marL="457200" rtl="0" algn="l">
              <a:lnSpc>
                <a:spcPct val="115000"/>
              </a:lnSpc>
              <a:spcBef>
                <a:spcPts val="0"/>
              </a:spcBef>
              <a:spcAft>
                <a:spcPts val="0"/>
              </a:spcAft>
              <a:buSzPts val="2200"/>
              <a:buFont typeface="Calibri"/>
              <a:buChar char="●"/>
            </a:pPr>
            <a:r>
              <a:rPr lang="en-GB" sz="2200"/>
              <a:t>Familiar with Research Data Management but want to learn best practice</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SzPts val="1800"/>
              <a:buNone/>
            </a:pPr>
            <a:r>
              <a:rPr lang="en-GB" sz="2200"/>
              <a:t>Prerequisites? </a:t>
            </a:r>
            <a:endParaRPr sz="2200"/>
          </a:p>
          <a:p>
            <a:pPr indent="-368300" lvl="0" marL="457200" rtl="0" algn="l">
              <a:lnSpc>
                <a:spcPct val="115000"/>
              </a:lnSpc>
              <a:spcBef>
                <a:spcPts val="0"/>
              </a:spcBef>
              <a:spcAft>
                <a:spcPts val="0"/>
              </a:spcAft>
              <a:buSzPts val="2200"/>
              <a:buFont typeface="Calibri"/>
              <a:buChar char="●"/>
            </a:pPr>
            <a:r>
              <a:rPr lang="en-GB" sz="2200"/>
              <a:t>Specific discipline?</a:t>
            </a:r>
            <a:endParaRPr sz="2200"/>
          </a:p>
          <a:p>
            <a:pPr indent="-368300" lvl="0" marL="457200" rtl="0" algn="l">
              <a:lnSpc>
                <a:spcPct val="115000"/>
              </a:lnSpc>
              <a:spcBef>
                <a:spcPts val="0"/>
              </a:spcBef>
              <a:spcAft>
                <a:spcPts val="0"/>
              </a:spcAft>
              <a:buSzPts val="2200"/>
              <a:buFont typeface="Calibri"/>
              <a:buChar char="●"/>
            </a:pPr>
            <a:r>
              <a:rPr lang="en-GB" sz="2200"/>
              <a:t>Particular career stage?</a:t>
            </a:r>
            <a:endParaRPr sz="2200"/>
          </a:p>
          <a:p>
            <a:pPr indent="-368300" lvl="0" marL="457200" rtl="0" algn="l">
              <a:lnSpc>
                <a:spcPct val="115000"/>
              </a:lnSpc>
              <a:spcBef>
                <a:spcPts val="0"/>
              </a:spcBef>
              <a:spcAft>
                <a:spcPts val="0"/>
              </a:spcAft>
              <a:buSzPts val="2200"/>
              <a:buFont typeface="Calibri"/>
              <a:buChar char="●"/>
            </a:pPr>
            <a:r>
              <a:rPr lang="en-GB" sz="2200"/>
              <a:t>Particular background?</a:t>
            </a:r>
            <a:endParaRPr sz="2200"/>
          </a:p>
          <a:p>
            <a:pPr indent="-368300" lvl="0" marL="457200" rtl="0" algn="l">
              <a:lnSpc>
                <a:spcPct val="115000"/>
              </a:lnSpc>
              <a:spcBef>
                <a:spcPts val="0"/>
              </a:spcBef>
              <a:spcAft>
                <a:spcPts val="0"/>
              </a:spcAft>
              <a:buSzPts val="2200"/>
              <a:buFont typeface="Calibri"/>
              <a:buChar char="●"/>
            </a:pPr>
            <a:r>
              <a:rPr lang="en-GB" sz="2200"/>
              <a:t>Have funding bids they’re currently working on?</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1b3a5d9146_0_71"/>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Group Discussion</a:t>
            </a:r>
            <a:endParaRPr/>
          </a:p>
        </p:txBody>
      </p:sp>
      <p:sp>
        <p:nvSpPr>
          <p:cNvPr id="495" name="Google Shape;495;g21b3a5d9146_0_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SzPts val="1800"/>
              <a:buNone/>
            </a:pPr>
            <a:r>
              <a:rPr lang="en-GB" sz="2900"/>
              <a:t>Who are the trainees you are targeting?</a:t>
            </a:r>
            <a:endParaRPr sz="2900"/>
          </a:p>
          <a:p>
            <a:pPr indent="0" lvl="0" marL="0" rtl="0" algn="l">
              <a:lnSpc>
                <a:spcPct val="100000"/>
              </a:lnSpc>
              <a:spcBef>
                <a:spcPts val="0"/>
              </a:spcBef>
              <a:spcAft>
                <a:spcPts val="0"/>
              </a:spcAft>
              <a:buSzPts val="1800"/>
              <a:buNone/>
            </a:pPr>
            <a:r>
              <a:rPr lang="en-GB" sz="2900"/>
              <a:t>      How would you identify their learning goals.</a:t>
            </a:r>
            <a:endParaRPr sz="2900"/>
          </a:p>
          <a:p>
            <a:pPr indent="0" lvl="0" marL="0" rtl="0" algn="l">
              <a:lnSpc>
                <a:spcPct val="100000"/>
              </a:lnSpc>
              <a:spcBef>
                <a:spcPts val="0"/>
              </a:spcBef>
              <a:spcAft>
                <a:spcPts val="0"/>
              </a:spcAft>
              <a:buSzPts val="1800"/>
              <a:buNone/>
            </a:pPr>
            <a:r>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grpSp>
        <p:nvGrpSpPr>
          <p:cNvPr id="500" name="Google Shape;500;p5"/>
          <p:cNvGrpSpPr/>
          <p:nvPr/>
        </p:nvGrpSpPr>
        <p:grpSpPr>
          <a:xfrm>
            <a:off x="2313800" y="1317001"/>
            <a:ext cx="7198656" cy="4930965"/>
            <a:chOff x="98911" y="1213"/>
            <a:chExt cx="7198656" cy="5240133"/>
          </a:xfrm>
        </p:grpSpPr>
        <p:sp>
          <p:nvSpPr>
            <p:cNvPr id="501" name="Google Shape;501;p5"/>
            <p:cNvSpPr/>
            <p:nvPr/>
          </p:nvSpPr>
          <p:spPr>
            <a:xfrm>
              <a:off x="2340292" y="1213"/>
              <a:ext cx="2715894" cy="1357947"/>
            </a:xfrm>
            <a:prstGeom prst="roundRect">
              <a:avLst>
                <a:gd fmla="val 10000"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5"/>
            <p:cNvSpPr txBox="1"/>
            <p:nvPr/>
          </p:nvSpPr>
          <p:spPr>
            <a:xfrm>
              <a:off x="2380065" y="40986"/>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Session outcomes</a:t>
              </a:r>
              <a:endParaRPr b="0" i="0" sz="1400" u="none" cap="none" strike="noStrike">
                <a:solidFill>
                  <a:srgbClr val="000000"/>
                </a:solidFill>
                <a:latin typeface="Arial"/>
                <a:ea typeface="Arial"/>
                <a:cs typeface="Arial"/>
                <a:sym typeface="Arial"/>
              </a:endParaRPr>
            </a:p>
          </p:txBody>
        </p:sp>
        <p:sp>
          <p:nvSpPr>
            <p:cNvPr id="503" name="Google Shape;503;p5"/>
            <p:cNvSpPr/>
            <p:nvPr/>
          </p:nvSpPr>
          <p:spPr>
            <a:xfrm rot="3600000">
              <a:off x="4112183" y="2383639"/>
              <a:ext cx="1413494" cy="475281"/>
            </a:xfrm>
            <a:prstGeom prst="leftRightArrow">
              <a:avLst>
                <a:gd fmla="val 60000" name="adj1"/>
                <a:gd fmla="val 50000" name="adj2"/>
              </a:avLst>
            </a:pr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5"/>
            <p:cNvSpPr txBox="1"/>
            <p:nvPr/>
          </p:nvSpPr>
          <p:spPr>
            <a:xfrm rot="3600000">
              <a:off x="4254767" y="2478695"/>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sp>
          <p:nvSpPr>
            <p:cNvPr id="505" name="Google Shape;505;p5"/>
            <p:cNvSpPr/>
            <p:nvPr/>
          </p:nvSpPr>
          <p:spPr>
            <a:xfrm>
              <a:off x="4581673" y="3883399"/>
              <a:ext cx="2715894" cy="1357947"/>
            </a:xfrm>
            <a:prstGeom prst="roundRect">
              <a:avLst>
                <a:gd fmla="val 10000" name="adj"/>
              </a:avLst>
            </a:prstGeom>
            <a:solidFill>
              <a:srgbClr val="4CC3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5"/>
            <p:cNvSpPr txBox="1"/>
            <p:nvPr/>
          </p:nvSpPr>
          <p:spPr>
            <a:xfrm>
              <a:off x="4621446" y="3923172"/>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Session activities</a:t>
              </a:r>
              <a:endParaRPr b="0" i="0" sz="1400" u="none" cap="none" strike="noStrike">
                <a:solidFill>
                  <a:srgbClr val="000000"/>
                </a:solidFill>
                <a:latin typeface="Arial"/>
                <a:ea typeface="Arial"/>
                <a:cs typeface="Arial"/>
                <a:sym typeface="Arial"/>
              </a:endParaRPr>
            </a:p>
          </p:txBody>
        </p:sp>
        <p:sp>
          <p:nvSpPr>
            <p:cNvPr id="507" name="Google Shape;507;p5"/>
            <p:cNvSpPr/>
            <p:nvPr/>
          </p:nvSpPr>
          <p:spPr>
            <a:xfrm rot="10800000">
              <a:off x="2991492" y="4324732"/>
              <a:ext cx="1413494" cy="475281"/>
            </a:xfrm>
            <a:prstGeom prst="leftRightArrow">
              <a:avLst>
                <a:gd fmla="val 60000" name="adj1"/>
                <a:gd fmla="val 50000" name="adj2"/>
              </a:avLst>
            </a:prstGeom>
            <a:solidFill>
              <a:srgbClr val="4CC3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5"/>
            <p:cNvSpPr txBox="1"/>
            <p:nvPr/>
          </p:nvSpPr>
          <p:spPr>
            <a:xfrm>
              <a:off x="3134076" y="4419788"/>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sp>
          <p:nvSpPr>
            <p:cNvPr id="509" name="Google Shape;509;p5"/>
            <p:cNvSpPr/>
            <p:nvPr/>
          </p:nvSpPr>
          <p:spPr>
            <a:xfrm>
              <a:off x="98911" y="3883399"/>
              <a:ext cx="2715894" cy="1357947"/>
            </a:xfrm>
            <a:prstGeom prst="roundRect">
              <a:avLst>
                <a:gd fmla="val 10000"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5"/>
            <p:cNvSpPr txBox="1"/>
            <p:nvPr/>
          </p:nvSpPr>
          <p:spPr>
            <a:xfrm>
              <a:off x="138684" y="3923172"/>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Checking progress</a:t>
              </a:r>
              <a:endParaRPr b="0" i="0" sz="1400" u="none" cap="none" strike="noStrike">
                <a:solidFill>
                  <a:srgbClr val="000000"/>
                </a:solidFill>
                <a:latin typeface="Arial"/>
                <a:ea typeface="Arial"/>
                <a:cs typeface="Arial"/>
                <a:sym typeface="Arial"/>
              </a:endParaRPr>
            </a:p>
          </p:txBody>
        </p:sp>
        <p:sp>
          <p:nvSpPr>
            <p:cNvPr id="511" name="Google Shape;511;p5"/>
            <p:cNvSpPr/>
            <p:nvPr/>
          </p:nvSpPr>
          <p:spPr>
            <a:xfrm rot="-3600000">
              <a:off x="1870802" y="2383639"/>
              <a:ext cx="1413494" cy="475281"/>
            </a:xfrm>
            <a:prstGeom prst="leftRightArrow">
              <a:avLst>
                <a:gd fmla="val 60000" name="adj1"/>
                <a:gd fmla="val 50000" name="adj2"/>
              </a:avLst>
            </a:prstGeom>
            <a:solidFill>
              <a:srgbClr val="6FA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5"/>
            <p:cNvSpPr txBox="1"/>
            <p:nvPr/>
          </p:nvSpPr>
          <p:spPr>
            <a:xfrm rot="-3600000">
              <a:off x="2013386" y="2478695"/>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grpSp>
      <p:sp>
        <p:nvSpPr>
          <p:cNvPr id="513" name="Google Shape;513;p5"/>
          <p:cNvSpPr txBox="1"/>
          <p:nvPr/>
        </p:nvSpPr>
        <p:spPr>
          <a:xfrm>
            <a:off x="7391609" y="1566404"/>
            <a:ext cx="2743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What do we want learners to know?</a:t>
            </a:r>
            <a:endParaRPr b="0" i="0" sz="2000" u="none" cap="none" strike="noStrike">
              <a:solidFill>
                <a:srgbClr val="000000"/>
              </a:solidFill>
              <a:latin typeface="Arial"/>
              <a:ea typeface="Arial"/>
              <a:cs typeface="Arial"/>
              <a:sym typeface="Arial"/>
            </a:endParaRPr>
          </a:p>
        </p:txBody>
      </p:sp>
      <p:sp>
        <p:nvSpPr>
          <p:cNvPr id="514" name="Google Shape;514;p5"/>
          <p:cNvSpPr txBox="1"/>
          <p:nvPr/>
        </p:nvSpPr>
        <p:spPr>
          <a:xfrm>
            <a:off x="37175" y="5129387"/>
            <a:ext cx="2184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How will we know the learners have learnt?</a:t>
            </a:r>
            <a:endParaRPr b="0" i="0" sz="2000" u="none" cap="none" strike="noStrike">
              <a:solidFill>
                <a:srgbClr val="000000"/>
              </a:solidFill>
              <a:latin typeface="Arial"/>
              <a:ea typeface="Arial"/>
              <a:cs typeface="Arial"/>
              <a:sym typeface="Arial"/>
            </a:endParaRPr>
          </a:p>
        </p:txBody>
      </p:sp>
      <p:sp>
        <p:nvSpPr>
          <p:cNvPr id="515" name="Google Shape;515;p5"/>
          <p:cNvSpPr txBox="1"/>
          <p:nvPr/>
        </p:nvSpPr>
        <p:spPr>
          <a:xfrm>
            <a:off x="9448798" y="5283276"/>
            <a:ext cx="2743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How will the learners learn?</a:t>
            </a:r>
            <a:endParaRPr b="0" i="0" sz="2000" u="none" cap="none" strike="noStrike">
              <a:solidFill>
                <a:srgbClr val="000000"/>
              </a:solidFill>
              <a:latin typeface="Arial"/>
              <a:ea typeface="Arial"/>
              <a:cs typeface="Arial"/>
              <a:sym typeface="Arial"/>
            </a:endParaRPr>
          </a:p>
        </p:txBody>
      </p:sp>
      <p:sp>
        <p:nvSpPr>
          <p:cNvPr id="516" name="Google Shape;516;p5"/>
          <p:cNvSpPr txBox="1"/>
          <p:nvPr/>
        </p:nvSpPr>
        <p:spPr>
          <a:xfrm>
            <a:off x="9934472" y="6391971"/>
            <a:ext cx="225752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Adapted from Biggs (1999).</a:t>
            </a:r>
            <a:endParaRPr b="0" i="0" sz="1200" u="none" cap="none" strike="noStrike">
              <a:solidFill>
                <a:srgbClr val="000000"/>
              </a:solidFill>
              <a:latin typeface="Arial"/>
              <a:ea typeface="Arial"/>
              <a:cs typeface="Arial"/>
              <a:sym typeface="Arial"/>
            </a:endParaRPr>
          </a:p>
        </p:txBody>
      </p:sp>
      <p:sp>
        <p:nvSpPr>
          <p:cNvPr id="517" name="Google Shape;517;p5"/>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Constructive Alignment</a:t>
            </a:r>
            <a:br>
              <a:rPr lang="en-GB"/>
            </a:br>
            <a:endParaRPr/>
          </a:p>
        </p:txBody>
      </p:sp>
      <p:sp>
        <p:nvSpPr>
          <p:cNvPr id="518" name="Google Shape;518;p5"/>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Session outcomes/objectives</a:t>
            </a:r>
            <a:endParaRPr/>
          </a:p>
        </p:txBody>
      </p:sp>
      <p:sp>
        <p:nvSpPr>
          <p:cNvPr id="524" name="Google Shape;52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Font typeface="Arial"/>
              <a:buNone/>
            </a:pPr>
            <a:r>
              <a:rPr b="1" lang="en-GB"/>
              <a:t>What do we want learners to know? </a:t>
            </a:r>
            <a:r>
              <a:rPr b="1" lang="en-GB">
                <a:solidFill>
                  <a:srgbClr val="888888"/>
                </a:solidFill>
              </a:rPr>
              <a:t>(Produce? Demonstrate?)</a:t>
            </a:r>
            <a:endParaRPr>
              <a:solidFill>
                <a:srgbClr val="888888"/>
              </a:solidFill>
            </a:endParaRPr>
          </a:p>
          <a:p>
            <a:pPr indent="0" lvl="0" marL="0" rtl="0" algn="l">
              <a:lnSpc>
                <a:spcPct val="90000"/>
              </a:lnSpc>
              <a:spcBef>
                <a:spcPts val="1000"/>
              </a:spcBef>
              <a:spcAft>
                <a:spcPts val="0"/>
              </a:spcAft>
              <a:buSzPts val="1800"/>
              <a:buFont typeface="Arial"/>
              <a:buNone/>
            </a:pPr>
            <a:r>
              <a:t/>
            </a:r>
            <a:endParaRPr>
              <a:solidFill>
                <a:srgbClr val="A5A5A5"/>
              </a:solidFill>
            </a:endParaRPr>
          </a:p>
          <a:p>
            <a:pPr indent="0" lvl="0" marL="0" rtl="0" algn="l">
              <a:lnSpc>
                <a:spcPct val="90000"/>
              </a:lnSpc>
              <a:spcBef>
                <a:spcPts val="1000"/>
              </a:spcBef>
              <a:spcAft>
                <a:spcPts val="0"/>
              </a:spcAft>
              <a:buSzPts val="1800"/>
              <a:buFont typeface="Arial"/>
              <a:buNone/>
            </a:pPr>
            <a:r>
              <a:rPr lang="en-GB"/>
              <a:t>By the end of the session/workshop/course learners should be able to…</a:t>
            </a:r>
            <a:endParaRPr/>
          </a:p>
          <a:p>
            <a:pPr indent="0" lvl="0" marL="114300" rtl="0" algn="l">
              <a:lnSpc>
                <a:spcPct val="90000"/>
              </a:lnSpc>
              <a:spcBef>
                <a:spcPts val="1000"/>
              </a:spcBef>
              <a:spcAft>
                <a:spcPts val="0"/>
              </a:spcAft>
              <a:buSzPts val="1800"/>
              <a:buNone/>
            </a:pPr>
            <a:r>
              <a:t/>
            </a:r>
            <a:endParaRPr/>
          </a:p>
        </p:txBody>
      </p:sp>
      <p:sp>
        <p:nvSpPr>
          <p:cNvPr id="525" name="Google Shape;525;p6"/>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Diagram&#10;&#10;Description automatically generated" id="530" name="Google Shape;530;p7"/>
          <p:cNvPicPr preferRelativeResize="0"/>
          <p:nvPr/>
        </p:nvPicPr>
        <p:blipFill rotWithShape="1">
          <a:blip r:embed="rId3">
            <a:alphaModFix/>
          </a:blip>
          <a:srcRect b="0" l="0" r="0" t="19"/>
          <a:stretch/>
        </p:blipFill>
        <p:spPr>
          <a:xfrm>
            <a:off x="20" y="1135758"/>
            <a:ext cx="10174758" cy="5722241"/>
          </a:xfrm>
          <a:prstGeom prst="rect">
            <a:avLst/>
          </a:prstGeom>
          <a:noFill/>
          <a:ln>
            <a:noFill/>
          </a:ln>
        </p:spPr>
      </p:pic>
      <p:sp>
        <p:nvSpPr>
          <p:cNvPr id="531" name="Google Shape;531;p7"/>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Planning an overall workshop</a:t>
            </a:r>
            <a:endParaRPr/>
          </a:p>
        </p:txBody>
      </p:sp>
      <p:sp>
        <p:nvSpPr>
          <p:cNvPr id="537" name="Google Shape;537;p4"/>
          <p:cNvSpPr txBox="1"/>
          <p:nvPr/>
        </p:nvSpPr>
        <p:spPr>
          <a:xfrm>
            <a:off x="2185150" y="1882600"/>
            <a:ext cx="68244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Trainees prior knowledge</a:t>
            </a:r>
            <a:endParaRPr b="0" i="0" sz="2200" u="none" cap="none" strike="noStrike">
              <a:solidFill>
                <a:srgbClr val="000000"/>
              </a:solidFill>
              <a:latin typeface="Calibri"/>
              <a:ea typeface="Calibri"/>
              <a:cs typeface="Calibri"/>
              <a:sym typeface="Calibri"/>
            </a:endParaRPr>
          </a:p>
        </p:txBody>
      </p:sp>
      <p:sp>
        <p:nvSpPr>
          <p:cNvPr id="538" name="Google Shape;538;p4"/>
          <p:cNvSpPr txBox="1"/>
          <p:nvPr/>
        </p:nvSpPr>
        <p:spPr>
          <a:xfrm>
            <a:off x="621925" y="27566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539" name="Google Shape;539;p4"/>
          <p:cNvSpPr txBox="1"/>
          <p:nvPr/>
        </p:nvSpPr>
        <p:spPr>
          <a:xfrm>
            <a:off x="8338300" y="27566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540" name="Google Shape;540;p4"/>
          <p:cNvSpPr txBox="1"/>
          <p:nvPr/>
        </p:nvSpPr>
        <p:spPr>
          <a:xfrm>
            <a:off x="8338300" y="37102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541" name="Google Shape;541;p4"/>
          <p:cNvSpPr txBox="1"/>
          <p:nvPr/>
        </p:nvSpPr>
        <p:spPr>
          <a:xfrm>
            <a:off x="8338300" y="4542800"/>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542" name="Google Shape;542;p4"/>
          <p:cNvSpPr txBox="1"/>
          <p:nvPr/>
        </p:nvSpPr>
        <p:spPr>
          <a:xfrm>
            <a:off x="621925" y="3649700"/>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543" name="Google Shape;543;p4"/>
          <p:cNvSpPr txBox="1"/>
          <p:nvPr/>
        </p:nvSpPr>
        <p:spPr>
          <a:xfrm>
            <a:off x="621925" y="454277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544" name="Google Shape;544;p4"/>
          <p:cNvSpPr txBox="1"/>
          <p:nvPr/>
        </p:nvSpPr>
        <p:spPr>
          <a:xfrm>
            <a:off x="2404775" y="5537850"/>
            <a:ext cx="68244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Workshop objectives</a:t>
            </a:r>
            <a:endParaRPr b="0" i="0" sz="2200" u="none" cap="none" strike="noStrike">
              <a:solidFill>
                <a:srgbClr val="000000"/>
              </a:solidFill>
              <a:latin typeface="Calibri"/>
              <a:ea typeface="Calibri"/>
              <a:cs typeface="Calibri"/>
              <a:sym typeface="Calibri"/>
            </a:endParaRPr>
          </a:p>
        </p:txBody>
      </p:sp>
      <p:cxnSp>
        <p:nvCxnSpPr>
          <p:cNvPr id="545" name="Google Shape;545;p4"/>
          <p:cNvCxnSpPr>
            <a:stCxn id="537" idx="2"/>
            <a:endCxn id="538" idx="0"/>
          </p:cNvCxnSpPr>
          <p:nvPr/>
        </p:nvCxnSpPr>
        <p:spPr>
          <a:xfrm flipH="1">
            <a:off x="1756450" y="2405800"/>
            <a:ext cx="3840900" cy="350700"/>
          </a:xfrm>
          <a:prstGeom prst="straightConnector1">
            <a:avLst/>
          </a:prstGeom>
          <a:noFill/>
          <a:ln cap="flat" cmpd="sng" w="19050">
            <a:solidFill>
              <a:schemeClr val="dk2"/>
            </a:solidFill>
            <a:prstDash val="solid"/>
            <a:round/>
            <a:headEnd len="sm" w="sm" type="none"/>
            <a:tailEnd len="med" w="med" type="triangle"/>
          </a:ln>
        </p:spPr>
      </p:cxnSp>
      <p:cxnSp>
        <p:nvCxnSpPr>
          <p:cNvPr id="546" name="Google Shape;546;p4"/>
          <p:cNvCxnSpPr>
            <a:stCxn id="538" idx="3"/>
            <a:endCxn id="539" idx="1"/>
          </p:cNvCxnSpPr>
          <p:nvPr/>
        </p:nvCxnSpPr>
        <p:spPr>
          <a:xfrm>
            <a:off x="2891125" y="3018225"/>
            <a:ext cx="5447100" cy="0"/>
          </a:xfrm>
          <a:prstGeom prst="straightConnector1">
            <a:avLst/>
          </a:prstGeom>
          <a:noFill/>
          <a:ln cap="flat" cmpd="sng" w="19050">
            <a:solidFill>
              <a:schemeClr val="dk2"/>
            </a:solidFill>
            <a:prstDash val="solid"/>
            <a:round/>
            <a:headEnd len="sm" w="sm" type="none"/>
            <a:tailEnd len="med" w="med" type="triangle"/>
          </a:ln>
        </p:spPr>
      </p:cxnSp>
      <p:cxnSp>
        <p:nvCxnSpPr>
          <p:cNvPr id="547" name="Google Shape;547;p4"/>
          <p:cNvCxnSpPr>
            <a:endCxn id="542" idx="3"/>
          </p:cNvCxnSpPr>
          <p:nvPr/>
        </p:nvCxnSpPr>
        <p:spPr>
          <a:xfrm flipH="1">
            <a:off x="2891125" y="3018200"/>
            <a:ext cx="5447100" cy="893100"/>
          </a:xfrm>
          <a:prstGeom prst="straightConnector1">
            <a:avLst/>
          </a:prstGeom>
          <a:noFill/>
          <a:ln cap="flat" cmpd="sng" w="19050">
            <a:solidFill>
              <a:schemeClr val="dk2"/>
            </a:solidFill>
            <a:prstDash val="solid"/>
            <a:round/>
            <a:headEnd len="sm" w="sm" type="none"/>
            <a:tailEnd len="med" w="med" type="triangle"/>
          </a:ln>
        </p:spPr>
      </p:cxnSp>
      <p:cxnSp>
        <p:nvCxnSpPr>
          <p:cNvPr id="548" name="Google Shape;548;p4"/>
          <p:cNvCxnSpPr>
            <a:stCxn id="542" idx="3"/>
            <a:endCxn id="540" idx="1"/>
          </p:cNvCxnSpPr>
          <p:nvPr/>
        </p:nvCxnSpPr>
        <p:spPr>
          <a:xfrm>
            <a:off x="2891125" y="3911300"/>
            <a:ext cx="5447100" cy="60600"/>
          </a:xfrm>
          <a:prstGeom prst="straightConnector1">
            <a:avLst/>
          </a:prstGeom>
          <a:noFill/>
          <a:ln cap="flat" cmpd="sng" w="19050">
            <a:solidFill>
              <a:schemeClr val="dk2"/>
            </a:solidFill>
            <a:prstDash val="solid"/>
            <a:round/>
            <a:headEnd len="sm" w="sm" type="none"/>
            <a:tailEnd len="med" w="med" type="triangle"/>
          </a:ln>
        </p:spPr>
      </p:cxnSp>
      <p:cxnSp>
        <p:nvCxnSpPr>
          <p:cNvPr id="549" name="Google Shape;549;p4"/>
          <p:cNvCxnSpPr>
            <a:stCxn id="540" idx="1"/>
            <a:endCxn id="543" idx="3"/>
          </p:cNvCxnSpPr>
          <p:nvPr/>
        </p:nvCxnSpPr>
        <p:spPr>
          <a:xfrm flipH="1">
            <a:off x="2891200" y="3971825"/>
            <a:ext cx="5447100" cy="832500"/>
          </a:xfrm>
          <a:prstGeom prst="straightConnector1">
            <a:avLst/>
          </a:prstGeom>
          <a:noFill/>
          <a:ln cap="flat" cmpd="sng" w="19050">
            <a:solidFill>
              <a:schemeClr val="dk2"/>
            </a:solidFill>
            <a:prstDash val="solid"/>
            <a:round/>
            <a:headEnd len="sm" w="sm" type="none"/>
            <a:tailEnd len="med" w="med" type="triangle"/>
          </a:ln>
        </p:spPr>
      </p:cxnSp>
      <p:cxnSp>
        <p:nvCxnSpPr>
          <p:cNvPr id="550" name="Google Shape;550;p4"/>
          <p:cNvCxnSpPr>
            <a:endCxn id="541" idx="1"/>
          </p:cNvCxnSpPr>
          <p:nvPr/>
        </p:nvCxnSpPr>
        <p:spPr>
          <a:xfrm>
            <a:off x="2891200" y="4804400"/>
            <a:ext cx="5447100" cy="0"/>
          </a:xfrm>
          <a:prstGeom prst="straightConnector1">
            <a:avLst/>
          </a:prstGeom>
          <a:noFill/>
          <a:ln cap="flat" cmpd="sng" w="19050">
            <a:solidFill>
              <a:schemeClr val="dk2"/>
            </a:solidFill>
            <a:prstDash val="solid"/>
            <a:round/>
            <a:headEnd len="sm" w="sm" type="none"/>
            <a:tailEnd len="med" w="med" type="triangle"/>
          </a:ln>
        </p:spPr>
      </p:cxnSp>
      <p:cxnSp>
        <p:nvCxnSpPr>
          <p:cNvPr id="551" name="Google Shape;551;p4"/>
          <p:cNvCxnSpPr>
            <a:stCxn id="541" idx="2"/>
            <a:endCxn id="544" idx="0"/>
          </p:cNvCxnSpPr>
          <p:nvPr/>
        </p:nvCxnSpPr>
        <p:spPr>
          <a:xfrm flipH="1">
            <a:off x="5817100" y="5066000"/>
            <a:ext cx="3655800" cy="471900"/>
          </a:xfrm>
          <a:prstGeom prst="straightConnector1">
            <a:avLst/>
          </a:prstGeom>
          <a:noFill/>
          <a:ln cap="flat" cmpd="sng" w="19050">
            <a:solidFill>
              <a:schemeClr val="dk2"/>
            </a:solidFill>
            <a:prstDash val="solid"/>
            <a:round/>
            <a:headEnd len="sm" w="sm" type="none"/>
            <a:tailEnd len="med" w="med" type="triangle"/>
          </a:ln>
        </p:spPr>
      </p:cxnSp>
      <p:sp>
        <p:nvSpPr>
          <p:cNvPr id="552" name="Google Shape;552;p4"/>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21b3a5d9146_0_44"/>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solidFill>
                  <a:srgbClr val="000000"/>
                </a:solidFill>
              </a:rPr>
              <a:t>Group Discussion</a:t>
            </a:r>
            <a:endParaRPr/>
          </a:p>
        </p:txBody>
      </p:sp>
      <p:sp>
        <p:nvSpPr>
          <p:cNvPr id="558" name="Google Shape;558;g21b3a5d9146_0_44"/>
          <p:cNvSpPr txBox="1"/>
          <p:nvPr/>
        </p:nvSpPr>
        <p:spPr>
          <a:xfrm>
            <a:off x="504250" y="2201975"/>
            <a:ext cx="10707300" cy="3140100"/>
          </a:xfrm>
          <a:prstGeom prst="rect">
            <a:avLst/>
          </a:prstGeom>
          <a:noFill/>
          <a:ln>
            <a:noFill/>
          </a:ln>
        </p:spPr>
        <p:txBody>
          <a:bodyPr anchorCtr="0" anchor="t" bIns="91425" lIns="91425" spcFirstLastPara="1" rIns="91425" wrap="square" tIns="91425">
            <a:spAutoFit/>
          </a:bodyPr>
          <a:lstStyle/>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Given the overall goals of the workshop, what outcomes do you hope the trainees will achieve as a result of your workshop?</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What overall approaches do you expect to use to achieve these outcomes?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How will you evaluate the outcomes?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Plan the structure of your workshop by dividing the workshop into individual sessions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Plan ahead for later in today and decide who is responsible for leading planning for each session</a:t>
            </a:r>
            <a:endParaRPr b="0" i="0" sz="2400" u="none" cap="none" strike="noStrike">
              <a:solidFill>
                <a:schemeClr val="dk1"/>
              </a:solidFill>
              <a:latin typeface="Calibri"/>
              <a:ea typeface="Calibri"/>
              <a:cs typeface="Calibri"/>
              <a:sym typeface="Calibri"/>
            </a:endParaRPr>
          </a:p>
        </p:txBody>
      </p:sp>
      <p:sp>
        <p:nvSpPr>
          <p:cNvPr id="559" name="Google Shape;559;g21b3a5d9146_0_44"/>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BREAK</a:t>
            </a:r>
            <a:endParaRPr/>
          </a:p>
        </p:txBody>
      </p:sp>
      <p:sp>
        <p:nvSpPr>
          <p:cNvPr id="565" name="Google Shape;565;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1991c707ef_0_1"/>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Objectives</a:t>
            </a:r>
            <a:endParaRPr/>
          </a:p>
        </p:txBody>
      </p:sp>
      <p:sp>
        <p:nvSpPr>
          <p:cNvPr id="334" name="Google Shape;334;g21991c707ef_0_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GB"/>
              <a:t>Work in groups to develop a workshop for delivery in your institutions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Align these workshops with the optimal pedagogic practices relevant to the topic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Pre-empt barriers challenges to motivating your trainees to adopt change in their working practise</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Design a strategy to evaluate your workshop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1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Session activities</a:t>
            </a:r>
            <a:endParaRPr/>
          </a:p>
        </p:txBody>
      </p:sp>
      <p:sp>
        <p:nvSpPr>
          <p:cNvPr id="571" name="Google Shape;571;p10"/>
          <p:cNvSpPr txBox="1"/>
          <p:nvPr>
            <p:ph idx="1" type="body"/>
          </p:nvPr>
        </p:nvSpPr>
        <p:spPr>
          <a:xfrm>
            <a:off x="838200" y="1825624"/>
            <a:ext cx="7898696" cy="44587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GB">
                <a:solidFill>
                  <a:srgbClr val="000000"/>
                </a:solidFill>
              </a:rPr>
              <a:t>How will the learners learn?</a:t>
            </a:r>
            <a:endParaRPr/>
          </a:p>
          <a:p>
            <a:pPr indent="0" lvl="0" marL="0" rtl="0" algn="l">
              <a:lnSpc>
                <a:spcPct val="90000"/>
              </a:lnSpc>
              <a:spcBef>
                <a:spcPts val="1000"/>
              </a:spcBef>
              <a:spcAft>
                <a:spcPts val="0"/>
              </a:spcAft>
              <a:buSzPts val="1800"/>
              <a:buNone/>
            </a:pPr>
            <a:r>
              <a:t/>
            </a:r>
            <a:endParaRPr>
              <a:solidFill>
                <a:srgbClr val="000000"/>
              </a:solidFill>
            </a:endParaRPr>
          </a:p>
          <a:p>
            <a:pPr indent="-342900" lvl="0" marL="457200" rtl="0" algn="l">
              <a:lnSpc>
                <a:spcPct val="90000"/>
              </a:lnSpc>
              <a:spcBef>
                <a:spcPts val="1000"/>
              </a:spcBef>
              <a:spcAft>
                <a:spcPts val="0"/>
              </a:spcAft>
              <a:buClr>
                <a:schemeClr val="dk1"/>
              </a:buClr>
              <a:buSzPts val="1800"/>
              <a:buChar char="•"/>
            </a:pPr>
            <a:r>
              <a:rPr lang="en-GB">
                <a:solidFill>
                  <a:srgbClr val="000000"/>
                </a:solidFill>
              </a:rPr>
              <a:t>How do you choose your learning activities?</a:t>
            </a:r>
            <a:endParaRPr/>
          </a:p>
          <a:p>
            <a:pPr indent="-342900" lvl="1" marL="914400" rtl="0" algn="l">
              <a:lnSpc>
                <a:spcPct val="90000"/>
              </a:lnSpc>
              <a:spcBef>
                <a:spcPts val="500"/>
              </a:spcBef>
              <a:spcAft>
                <a:spcPts val="0"/>
              </a:spcAft>
              <a:buSzPts val="1800"/>
              <a:buChar char="•"/>
            </a:pPr>
            <a:r>
              <a:rPr lang="en-GB">
                <a:solidFill>
                  <a:srgbClr val="000000"/>
                </a:solidFill>
              </a:rPr>
              <a:t>What influences your choice of learning activities?</a:t>
            </a:r>
            <a:endParaRPr/>
          </a:p>
          <a:p>
            <a:pPr indent="-342900" lvl="0" marL="457200" rtl="0" algn="l">
              <a:lnSpc>
                <a:spcPct val="90000"/>
              </a:lnSpc>
              <a:spcBef>
                <a:spcPts val="1000"/>
              </a:spcBef>
              <a:spcAft>
                <a:spcPts val="0"/>
              </a:spcAft>
              <a:buClr>
                <a:schemeClr val="dk1"/>
              </a:buClr>
              <a:buSzPts val="1800"/>
              <a:buChar char="•"/>
            </a:pPr>
            <a:r>
              <a:rPr lang="en-GB">
                <a:solidFill>
                  <a:srgbClr val="000000"/>
                </a:solidFill>
              </a:rPr>
              <a:t>The QR code takes you to a Padlet that explores some activities identified in previous sessions.</a:t>
            </a:r>
            <a:endParaRPr/>
          </a:p>
          <a:p>
            <a:pPr indent="-342900" lvl="1" marL="914400" rtl="0" algn="l">
              <a:lnSpc>
                <a:spcPct val="90000"/>
              </a:lnSpc>
              <a:spcBef>
                <a:spcPts val="500"/>
              </a:spcBef>
              <a:spcAft>
                <a:spcPts val="0"/>
              </a:spcAft>
              <a:buSzPts val="1800"/>
              <a:buChar char="•"/>
            </a:pPr>
            <a:r>
              <a:rPr lang="en-GB">
                <a:solidFill>
                  <a:srgbClr val="000000"/>
                </a:solidFill>
              </a:rPr>
              <a:t>Feel free to add to this resource.</a:t>
            </a:r>
            <a:endParaRPr/>
          </a:p>
          <a:p>
            <a:pPr indent="-228600" lvl="0" marL="457200" rtl="0" algn="l">
              <a:lnSpc>
                <a:spcPct val="90000"/>
              </a:lnSpc>
              <a:spcBef>
                <a:spcPts val="1000"/>
              </a:spcBef>
              <a:spcAft>
                <a:spcPts val="0"/>
              </a:spcAft>
              <a:buClr>
                <a:schemeClr val="dk1"/>
              </a:buClr>
              <a:buSzPts val="1800"/>
              <a:buNone/>
            </a:pPr>
            <a:r>
              <a:t/>
            </a:r>
            <a:endParaRPr/>
          </a:p>
        </p:txBody>
      </p:sp>
      <p:pic>
        <p:nvPicPr>
          <p:cNvPr id="572" name="Google Shape;572;p10"/>
          <p:cNvPicPr preferRelativeResize="0"/>
          <p:nvPr/>
        </p:nvPicPr>
        <p:blipFill rotWithShape="1">
          <a:blip r:embed="rId3">
            <a:alphaModFix/>
          </a:blip>
          <a:srcRect b="11999" l="30000" r="30044" t="14788"/>
          <a:stretch/>
        </p:blipFill>
        <p:spPr>
          <a:xfrm>
            <a:off x="8736896" y="3557847"/>
            <a:ext cx="2984049" cy="3075710"/>
          </a:xfrm>
          <a:prstGeom prst="rect">
            <a:avLst/>
          </a:prstGeom>
          <a:noFill/>
          <a:ln>
            <a:noFill/>
          </a:ln>
        </p:spPr>
      </p:pic>
      <p:sp>
        <p:nvSpPr>
          <p:cNvPr id="573" name="Google Shape;573;p10"/>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1"/>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Learning checks</a:t>
            </a:r>
            <a:endParaRPr/>
          </a:p>
        </p:txBody>
      </p:sp>
      <p:sp>
        <p:nvSpPr>
          <p:cNvPr id="579" name="Google Shape;57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GB">
                <a:solidFill>
                  <a:srgbClr val="000000"/>
                </a:solidFill>
              </a:rPr>
              <a:t>How will we know the learners have learnt?</a:t>
            </a:r>
            <a:endParaRPr/>
          </a:p>
          <a:p>
            <a:pPr indent="0" lvl="0" marL="0" rtl="0" algn="l">
              <a:lnSpc>
                <a:spcPct val="90000"/>
              </a:lnSpc>
              <a:spcBef>
                <a:spcPts val="1000"/>
              </a:spcBef>
              <a:spcAft>
                <a:spcPts val="0"/>
              </a:spcAft>
              <a:buSzPts val="1800"/>
              <a:buNone/>
            </a:pPr>
            <a:r>
              <a:t/>
            </a:r>
            <a:endParaRPr>
              <a:solidFill>
                <a:srgbClr val="000000"/>
              </a:solidFill>
            </a:endParaRPr>
          </a:p>
          <a:p>
            <a:pPr indent="0" lvl="0" marL="0" rtl="0" algn="l">
              <a:lnSpc>
                <a:spcPct val="90000"/>
              </a:lnSpc>
              <a:spcBef>
                <a:spcPts val="1000"/>
              </a:spcBef>
              <a:spcAft>
                <a:spcPts val="0"/>
              </a:spcAft>
              <a:buSzPts val="1800"/>
              <a:buNone/>
            </a:pPr>
            <a:r>
              <a:rPr lang="en-GB">
                <a:solidFill>
                  <a:srgbClr val="000000"/>
                </a:solidFill>
              </a:rPr>
              <a:t>How do you know your teaching approach has been effective?</a:t>
            </a:r>
            <a:endParaRPr/>
          </a:p>
        </p:txBody>
      </p:sp>
      <p:sp>
        <p:nvSpPr>
          <p:cNvPr id="580" name="Google Shape;580;p11"/>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Learning checks</a:t>
            </a:r>
            <a:endParaRPr/>
          </a:p>
        </p:txBody>
      </p:sp>
      <p:grpSp>
        <p:nvGrpSpPr>
          <p:cNvPr id="586" name="Google Shape;586;p12"/>
          <p:cNvGrpSpPr/>
          <p:nvPr/>
        </p:nvGrpSpPr>
        <p:grpSpPr>
          <a:xfrm>
            <a:off x="203533" y="2030629"/>
            <a:ext cx="11779390" cy="4362737"/>
            <a:chOff x="4028" y="339941"/>
            <a:chExt cx="11779390" cy="4362737"/>
          </a:xfrm>
        </p:grpSpPr>
        <p:sp>
          <p:nvSpPr>
            <p:cNvPr id="587" name="Google Shape;587;p12"/>
            <p:cNvSpPr/>
            <p:nvPr/>
          </p:nvSpPr>
          <p:spPr>
            <a:xfrm>
              <a:off x="4028" y="339941"/>
              <a:ext cx="2181368" cy="1308821"/>
            </a:xfrm>
            <a:prstGeom prst="rect">
              <a:avLst/>
            </a:prstGeom>
            <a:solidFill>
              <a:srgbClr val="3A66B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2"/>
            <p:cNvSpPr txBox="1"/>
            <p:nvPr/>
          </p:nvSpPr>
          <p:spPr>
            <a:xfrm>
              <a:off x="4028"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Questioning</a:t>
              </a:r>
              <a:endParaRPr b="0" i="0" sz="1700" u="none" cap="none" strike="noStrike">
                <a:solidFill>
                  <a:schemeClr val="lt1"/>
                </a:solidFill>
                <a:latin typeface="Arial"/>
                <a:ea typeface="Arial"/>
                <a:cs typeface="Arial"/>
                <a:sym typeface="Arial"/>
              </a:endParaRPr>
            </a:p>
          </p:txBody>
        </p:sp>
        <p:sp>
          <p:nvSpPr>
            <p:cNvPr id="589" name="Google Shape;589;p12"/>
            <p:cNvSpPr/>
            <p:nvPr/>
          </p:nvSpPr>
          <p:spPr>
            <a:xfrm>
              <a:off x="2403534" y="339941"/>
              <a:ext cx="2181368" cy="1308821"/>
            </a:xfrm>
            <a:prstGeom prst="rect">
              <a:avLst/>
            </a:prstGeom>
            <a:solidFill>
              <a:srgbClr val="3E6AB8"/>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2"/>
            <p:cNvSpPr txBox="1"/>
            <p:nvPr/>
          </p:nvSpPr>
          <p:spPr>
            <a:xfrm>
              <a:off x="2403534"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Feedback form </a:t>
              </a:r>
              <a:endParaRPr b="0" i="0" sz="1700" u="none" cap="none" strike="noStrike">
                <a:solidFill>
                  <a:schemeClr val="lt1"/>
                </a:solidFill>
                <a:latin typeface="Arial"/>
                <a:ea typeface="Arial"/>
                <a:cs typeface="Arial"/>
                <a:sym typeface="Arial"/>
              </a:endParaRPr>
            </a:p>
          </p:txBody>
        </p:sp>
        <p:sp>
          <p:nvSpPr>
            <p:cNvPr id="591" name="Google Shape;591;p12"/>
            <p:cNvSpPr/>
            <p:nvPr/>
          </p:nvSpPr>
          <p:spPr>
            <a:xfrm>
              <a:off x="4803039" y="339941"/>
              <a:ext cx="2181368" cy="1308821"/>
            </a:xfrm>
            <a:prstGeom prst="rect">
              <a:avLst/>
            </a:prstGeom>
            <a:solidFill>
              <a:srgbClr val="446FBE"/>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2"/>
            <p:cNvSpPr txBox="1"/>
            <p:nvPr/>
          </p:nvSpPr>
          <p:spPr>
            <a:xfrm>
              <a:off x="4803039"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Using Mentimeter</a:t>
              </a:r>
              <a:endParaRPr b="0" i="0" sz="1700" u="none" cap="none" strike="noStrike">
                <a:solidFill>
                  <a:schemeClr val="lt1"/>
                </a:solidFill>
                <a:latin typeface="Arial"/>
                <a:ea typeface="Arial"/>
                <a:cs typeface="Arial"/>
                <a:sym typeface="Arial"/>
              </a:endParaRPr>
            </a:p>
          </p:txBody>
        </p:sp>
        <p:sp>
          <p:nvSpPr>
            <p:cNvPr id="593" name="Google Shape;593;p12"/>
            <p:cNvSpPr/>
            <p:nvPr/>
          </p:nvSpPr>
          <p:spPr>
            <a:xfrm>
              <a:off x="7202545" y="339941"/>
              <a:ext cx="2181368" cy="1308821"/>
            </a:xfrm>
            <a:prstGeom prst="rect">
              <a:avLst/>
            </a:prstGeom>
            <a:solidFill>
              <a:srgbClr val="4C74C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2"/>
            <p:cNvSpPr txBox="1"/>
            <p:nvPr/>
          </p:nvSpPr>
          <p:spPr>
            <a:xfrm>
              <a:off x="7202545"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Formative assessment and feedback.</a:t>
              </a:r>
              <a:endParaRPr b="0" i="0" sz="1700" u="none" cap="none" strike="noStrike">
                <a:solidFill>
                  <a:schemeClr val="lt1"/>
                </a:solidFill>
                <a:latin typeface="Arial"/>
                <a:ea typeface="Arial"/>
                <a:cs typeface="Arial"/>
                <a:sym typeface="Arial"/>
              </a:endParaRPr>
            </a:p>
          </p:txBody>
        </p:sp>
        <p:sp>
          <p:nvSpPr>
            <p:cNvPr id="595" name="Google Shape;595;p12"/>
            <p:cNvSpPr/>
            <p:nvPr/>
          </p:nvSpPr>
          <p:spPr>
            <a:xfrm>
              <a:off x="9602050" y="339941"/>
              <a:ext cx="2181368" cy="1308821"/>
            </a:xfrm>
            <a:prstGeom prst="rect">
              <a:avLst/>
            </a:prstGeom>
            <a:solidFill>
              <a:srgbClr val="567AC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2"/>
            <p:cNvSpPr txBox="1"/>
            <p:nvPr/>
          </p:nvSpPr>
          <p:spPr>
            <a:xfrm>
              <a:off x="9602050"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Use discussion to double check if ILOs are fulfilled</a:t>
              </a:r>
              <a:endParaRPr b="0" i="0" sz="1700" u="none" cap="none" strike="noStrike">
                <a:solidFill>
                  <a:schemeClr val="lt1"/>
                </a:solidFill>
                <a:latin typeface="Arial"/>
                <a:ea typeface="Arial"/>
                <a:cs typeface="Arial"/>
                <a:sym typeface="Arial"/>
              </a:endParaRPr>
            </a:p>
          </p:txBody>
        </p:sp>
        <p:sp>
          <p:nvSpPr>
            <p:cNvPr id="597" name="Google Shape;597;p12"/>
            <p:cNvSpPr/>
            <p:nvPr/>
          </p:nvSpPr>
          <p:spPr>
            <a:xfrm>
              <a:off x="4028" y="1866899"/>
              <a:ext cx="2181368" cy="1308821"/>
            </a:xfrm>
            <a:prstGeom prst="rect">
              <a:avLst/>
            </a:prstGeom>
            <a:solidFill>
              <a:srgbClr val="5F80C4"/>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2"/>
            <p:cNvSpPr txBox="1"/>
            <p:nvPr/>
          </p:nvSpPr>
          <p:spPr>
            <a:xfrm>
              <a:off x="4028"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Include quizzes</a:t>
              </a:r>
              <a:endParaRPr b="0" i="0" sz="1700" u="none" cap="none" strike="noStrike">
                <a:solidFill>
                  <a:schemeClr val="lt1"/>
                </a:solidFill>
                <a:latin typeface="Arial"/>
                <a:ea typeface="Arial"/>
                <a:cs typeface="Arial"/>
                <a:sym typeface="Arial"/>
              </a:endParaRPr>
            </a:p>
          </p:txBody>
        </p:sp>
        <p:sp>
          <p:nvSpPr>
            <p:cNvPr id="599" name="Google Shape;599;p12"/>
            <p:cNvSpPr/>
            <p:nvPr/>
          </p:nvSpPr>
          <p:spPr>
            <a:xfrm>
              <a:off x="2403534" y="1866899"/>
              <a:ext cx="2181368" cy="1308821"/>
            </a:xfrm>
            <a:prstGeom prst="rect">
              <a:avLst/>
            </a:prstGeom>
            <a:solidFill>
              <a:srgbClr val="6786C7"/>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2"/>
            <p:cNvSpPr txBox="1"/>
            <p:nvPr/>
          </p:nvSpPr>
          <p:spPr>
            <a:xfrm>
              <a:off x="2403534"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Polls</a:t>
              </a:r>
              <a:endParaRPr b="0" i="0" sz="1700" u="none" cap="none" strike="noStrike">
                <a:solidFill>
                  <a:schemeClr val="lt1"/>
                </a:solidFill>
                <a:latin typeface="Arial"/>
                <a:ea typeface="Arial"/>
                <a:cs typeface="Arial"/>
                <a:sym typeface="Arial"/>
              </a:endParaRPr>
            </a:p>
          </p:txBody>
        </p:sp>
        <p:sp>
          <p:nvSpPr>
            <p:cNvPr id="601" name="Google Shape;601;p12"/>
            <p:cNvSpPr/>
            <p:nvPr/>
          </p:nvSpPr>
          <p:spPr>
            <a:xfrm>
              <a:off x="4803039" y="1866899"/>
              <a:ext cx="2181368" cy="1308821"/>
            </a:xfrm>
            <a:prstGeom prst="rect">
              <a:avLst/>
            </a:prstGeom>
            <a:solidFill>
              <a:srgbClr val="708CCA"/>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2"/>
            <p:cNvSpPr txBox="1"/>
            <p:nvPr/>
          </p:nvSpPr>
          <p:spPr>
            <a:xfrm>
              <a:off x="4803039"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Put forward an example and see how the concepts from the session are applied</a:t>
              </a:r>
              <a:endParaRPr b="0" i="0" sz="1700" u="none" cap="none" strike="noStrike">
                <a:solidFill>
                  <a:schemeClr val="lt1"/>
                </a:solidFill>
                <a:latin typeface="Arial"/>
                <a:ea typeface="Arial"/>
                <a:cs typeface="Arial"/>
                <a:sym typeface="Arial"/>
              </a:endParaRPr>
            </a:p>
          </p:txBody>
        </p:sp>
        <p:sp>
          <p:nvSpPr>
            <p:cNvPr id="603" name="Google Shape;603;p12"/>
            <p:cNvSpPr/>
            <p:nvPr/>
          </p:nvSpPr>
          <p:spPr>
            <a:xfrm>
              <a:off x="7202545" y="1866899"/>
              <a:ext cx="2181368" cy="1308821"/>
            </a:xfrm>
            <a:prstGeom prst="rect">
              <a:avLst/>
            </a:prstGeom>
            <a:solidFill>
              <a:srgbClr val="7992C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2"/>
            <p:cNvSpPr txBox="1"/>
            <p:nvPr/>
          </p:nvSpPr>
          <p:spPr>
            <a:xfrm>
              <a:off x="7202545"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Demonstrating what they have learnt in practical session following theory</a:t>
              </a:r>
              <a:endParaRPr b="0" i="0" sz="1700" u="none" cap="none" strike="noStrike">
                <a:solidFill>
                  <a:schemeClr val="lt1"/>
                </a:solidFill>
                <a:latin typeface="Arial"/>
                <a:ea typeface="Arial"/>
                <a:cs typeface="Arial"/>
                <a:sym typeface="Arial"/>
              </a:endParaRPr>
            </a:p>
          </p:txBody>
        </p:sp>
        <p:sp>
          <p:nvSpPr>
            <p:cNvPr id="605" name="Google Shape;605;p12"/>
            <p:cNvSpPr/>
            <p:nvPr/>
          </p:nvSpPr>
          <p:spPr>
            <a:xfrm>
              <a:off x="9602050" y="1866899"/>
              <a:ext cx="2181368" cy="1308821"/>
            </a:xfrm>
            <a:prstGeom prst="rect">
              <a:avLst/>
            </a:prstGeom>
            <a:solidFill>
              <a:srgbClr val="8298C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2"/>
            <p:cNvSpPr txBox="1"/>
            <p:nvPr/>
          </p:nvSpPr>
          <p:spPr>
            <a:xfrm>
              <a:off x="9602050"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Sometimes they telegraph it with their faces</a:t>
              </a:r>
              <a:endParaRPr b="0" i="0" sz="1700" u="none" cap="none" strike="noStrike">
                <a:solidFill>
                  <a:schemeClr val="lt1"/>
                </a:solidFill>
                <a:latin typeface="Arial"/>
                <a:ea typeface="Arial"/>
                <a:cs typeface="Arial"/>
                <a:sym typeface="Arial"/>
              </a:endParaRPr>
            </a:p>
          </p:txBody>
        </p:sp>
        <p:sp>
          <p:nvSpPr>
            <p:cNvPr id="607" name="Google Shape;607;p12"/>
            <p:cNvSpPr/>
            <p:nvPr/>
          </p:nvSpPr>
          <p:spPr>
            <a:xfrm>
              <a:off x="2403534" y="3393857"/>
              <a:ext cx="2181368" cy="1308821"/>
            </a:xfrm>
            <a:prstGeom prst="rect">
              <a:avLst/>
            </a:prstGeom>
            <a:solidFill>
              <a:srgbClr val="8B9ED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2"/>
            <p:cNvSpPr txBox="1"/>
            <p:nvPr/>
          </p:nvSpPr>
          <p:spPr>
            <a:xfrm>
              <a:off x="2403534"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Describe the next step in a calculation or procedure</a:t>
              </a:r>
              <a:endParaRPr b="0" i="0" sz="1700" u="none" cap="none" strike="noStrike">
                <a:solidFill>
                  <a:schemeClr val="lt1"/>
                </a:solidFill>
                <a:latin typeface="Arial"/>
                <a:ea typeface="Arial"/>
                <a:cs typeface="Arial"/>
                <a:sym typeface="Arial"/>
              </a:endParaRPr>
            </a:p>
          </p:txBody>
        </p:sp>
        <p:sp>
          <p:nvSpPr>
            <p:cNvPr id="609" name="Google Shape;609;p12"/>
            <p:cNvSpPr/>
            <p:nvPr/>
          </p:nvSpPr>
          <p:spPr>
            <a:xfrm>
              <a:off x="4803039" y="3393857"/>
              <a:ext cx="2181368" cy="1308821"/>
            </a:xfrm>
            <a:prstGeom prst="rect">
              <a:avLst/>
            </a:prstGeom>
            <a:solidFill>
              <a:srgbClr val="93A5D5"/>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2"/>
            <p:cNvSpPr txBox="1"/>
            <p:nvPr/>
          </p:nvSpPr>
          <p:spPr>
            <a:xfrm>
              <a:off x="4803039"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Ask them to work on example questions.</a:t>
              </a:r>
              <a:endParaRPr b="0" i="0" sz="1700" u="none" cap="none" strike="noStrike">
                <a:solidFill>
                  <a:schemeClr val="lt1"/>
                </a:solidFill>
                <a:latin typeface="Arial"/>
                <a:ea typeface="Arial"/>
                <a:cs typeface="Arial"/>
                <a:sym typeface="Arial"/>
              </a:endParaRPr>
            </a:p>
          </p:txBody>
        </p:sp>
        <p:sp>
          <p:nvSpPr>
            <p:cNvPr id="611" name="Google Shape;611;p12"/>
            <p:cNvSpPr/>
            <p:nvPr/>
          </p:nvSpPr>
          <p:spPr>
            <a:xfrm>
              <a:off x="7202545" y="3393857"/>
              <a:ext cx="2181368" cy="1308821"/>
            </a:xfrm>
            <a:prstGeom prst="rect">
              <a:avLst/>
            </a:prstGeom>
            <a:solidFill>
              <a:srgbClr val="9BABD7"/>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2"/>
            <p:cNvSpPr txBox="1"/>
            <p:nvPr/>
          </p:nvSpPr>
          <p:spPr>
            <a:xfrm>
              <a:off x="7202545"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Taking short breaks in a session to ask if something makes sense, or are there any questions</a:t>
              </a:r>
              <a:endParaRPr b="0" i="0" sz="1700" u="none" cap="none" strike="noStrike">
                <a:solidFill>
                  <a:schemeClr val="lt1"/>
                </a:solidFill>
                <a:latin typeface="Arial"/>
                <a:ea typeface="Arial"/>
                <a:cs typeface="Arial"/>
                <a:sym typeface="Arial"/>
              </a:endParaRPr>
            </a:p>
          </p:txBody>
        </p:sp>
      </p:grpSp>
      <p:sp>
        <p:nvSpPr>
          <p:cNvPr id="613" name="Google Shape;613;p12"/>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Practice planning an individual session </a:t>
            </a:r>
            <a:endParaRPr/>
          </a:p>
        </p:txBody>
      </p:sp>
      <p:sp>
        <p:nvSpPr>
          <p:cNvPr id="619" name="Google Shape;6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u="sng"/>
              <a:t>Individually</a:t>
            </a:r>
            <a:r>
              <a:rPr lang="en-GB"/>
              <a:t>, plan a session in your workshop, including intended outcomes, learning resources, a range of activities, and progress checks</a:t>
            </a:r>
            <a:endParaRPr>
              <a:latin typeface="Arial"/>
              <a:ea typeface="Arial"/>
              <a:cs typeface="Arial"/>
              <a:sym typeface="Arial"/>
            </a:endParaRPr>
          </a:p>
          <a:p>
            <a:pPr indent="-393700" lvl="1" marL="742950" rtl="0" algn="l">
              <a:lnSpc>
                <a:spcPct val="100000"/>
              </a:lnSpc>
              <a:spcBef>
                <a:spcPts val="0"/>
              </a:spcBef>
              <a:spcAft>
                <a:spcPts val="0"/>
              </a:spcAft>
              <a:buSzPts val="2800"/>
              <a:buChar char="•"/>
            </a:pPr>
            <a:r>
              <a:rPr lang="en-GB" sz="2800"/>
              <a:t>We are available throughout this stage to help you.</a:t>
            </a:r>
            <a:endParaRPr sz="2800"/>
          </a:p>
          <a:p>
            <a:pPr indent="0" lvl="0" marL="914400" rtl="0" algn="l">
              <a:lnSpc>
                <a:spcPct val="100000"/>
              </a:lnSpc>
              <a:spcBef>
                <a:spcPts val="0"/>
              </a:spcBef>
              <a:spcAft>
                <a:spcPts val="0"/>
              </a:spcAft>
              <a:buSzPts val="1800"/>
              <a:buNone/>
            </a:pPr>
            <a:r>
              <a:t/>
            </a:r>
            <a:endParaRPr sz="2800"/>
          </a:p>
          <a:p>
            <a:pPr indent="0" lvl="0" marL="0" rtl="0" algn="l">
              <a:lnSpc>
                <a:spcPct val="100000"/>
              </a:lnSpc>
              <a:spcBef>
                <a:spcPts val="0"/>
              </a:spcBef>
              <a:spcAft>
                <a:spcPts val="0"/>
              </a:spcAft>
              <a:buSzPts val="1800"/>
              <a:buNone/>
            </a:pPr>
            <a:r>
              <a:rPr lang="en-GB" u="sng"/>
              <a:t>In groups</a:t>
            </a:r>
            <a:r>
              <a:rPr lang="en-GB"/>
              <a:t>, reflect on each others sessions and note your conclusions</a:t>
            </a:r>
            <a:endParaRPr/>
          </a:p>
        </p:txBody>
      </p:sp>
      <p:sp>
        <p:nvSpPr>
          <p:cNvPr id="620" name="Google Shape;620;p13"/>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4"/>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LUNCH</a:t>
            </a:r>
            <a:endParaRPr/>
          </a:p>
        </p:txBody>
      </p:sp>
      <p:sp>
        <p:nvSpPr>
          <p:cNvPr id="626" name="Google Shape;626;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b="1" i="0" lang="en-GB" sz="4400" u="none" strike="noStrike">
                <a:solidFill>
                  <a:srgbClr val="000000"/>
                </a:solidFill>
                <a:latin typeface="Calibri"/>
                <a:ea typeface="Calibri"/>
                <a:cs typeface="Calibri"/>
                <a:sym typeface="Calibri"/>
              </a:rPr>
              <a:t>Helping trainees adopt open research practices after the workshop </a:t>
            </a:r>
            <a:endParaRPr/>
          </a:p>
        </p:txBody>
      </p:sp>
      <p:sp>
        <p:nvSpPr>
          <p:cNvPr id="632" name="Google Shape;63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u="sng"/>
              <a:t>In groups</a:t>
            </a:r>
            <a:r>
              <a:rPr lang="en-GB"/>
              <a:t>: reflect on what barriers their trainees may encounter in adopting the specific open research practices covered by their workshop, and agree how to plan it to help the trainees address those barriers</a:t>
            </a:r>
            <a:endParaRPr>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Ten simple rules for implementing open science after training</a:t>
            </a:r>
            <a:endParaRPr/>
          </a:p>
        </p:txBody>
      </p:sp>
      <p:sp>
        <p:nvSpPr>
          <p:cNvPr id="638" name="Google Shape;638;p16"/>
          <p:cNvSpPr txBox="1"/>
          <p:nvPr>
            <p:ph idx="1" type="body"/>
          </p:nvPr>
        </p:nvSpPr>
        <p:spPr>
          <a:xfrm>
            <a:off x="838200" y="1825624"/>
            <a:ext cx="10948516" cy="5032375"/>
          </a:xfrm>
          <a:prstGeom prst="rect">
            <a:avLst/>
          </a:prstGeom>
          <a:noFill/>
          <a:ln>
            <a:noFill/>
          </a:ln>
        </p:spPr>
        <p:txBody>
          <a:bodyPr anchorCtr="0" anchor="t" bIns="45700" lIns="91425" spcFirstLastPara="1" rIns="91425" wrap="square" tIns="45700">
            <a:normAutofit fontScale="92500" lnSpcReduction="20000"/>
          </a:bodyPr>
          <a:lstStyle/>
          <a:p>
            <a:pPr indent="-514350" lvl="0" marL="628650" rtl="0" algn="l">
              <a:lnSpc>
                <a:spcPct val="90000"/>
              </a:lnSpc>
              <a:spcBef>
                <a:spcPts val="1000"/>
              </a:spcBef>
              <a:spcAft>
                <a:spcPts val="0"/>
              </a:spcAft>
              <a:buSzPct val="69498"/>
              <a:buFont typeface="Arial"/>
              <a:buAutoNum type="arabicPeriod"/>
            </a:pPr>
            <a:r>
              <a:rPr lang="en-GB"/>
              <a:t>Join a community to access expertise and support</a:t>
            </a:r>
            <a:endParaRPr/>
          </a:p>
          <a:p>
            <a:pPr indent="-514350" lvl="0" marL="628650" rtl="0" algn="l">
              <a:lnSpc>
                <a:spcPct val="90000"/>
              </a:lnSpc>
              <a:spcBef>
                <a:spcPts val="1000"/>
              </a:spcBef>
              <a:spcAft>
                <a:spcPts val="0"/>
              </a:spcAft>
              <a:buSzPct val="69498"/>
              <a:buFont typeface="Arial"/>
              <a:buAutoNum type="arabicPeriod"/>
            </a:pPr>
            <a:r>
              <a:rPr lang="en-GB"/>
              <a:t>Make a shortlist of practices that you might want to implement in your current project</a:t>
            </a:r>
            <a:endParaRPr/>
          </a:p>
          <a:p>
            <a:pPr indent="-514350" lvl="0" marL="628650" rtl="0" algn="l">
              <a:lnSpc>
                <a:spcPct val="90000"/>
              </a:lnSpc>
              <a:spcBef>
                <a:spcPts val="1000"/>
              </a:spcBef>
              <a:spcAft>
                <a:spcPts val="0"/>
              </a:spcAft>
              <a:buSzPct val="69498"/>
              <a:buFont typeface="Arial"/>
              <a:buAutoNum type="arabicPeriod"/>
            </a:pPr>
            <a:r>
              <a:rPr lang="en-GB"/>
              <a:t>Talk to your research team about changing practices</a:t>
            </a:r>
            <a:endParaRPr/>
          </a:p>
          <a:p>
            <a:pPr indent="-514350" lvl="0" marL="628650" rtl="0" algn="l">
              <a:lnSpc>
                <a:spcPct val="90000"/>
              </a:lnSpc>
              <a:spcBef>
                <a:spcPts val="1000"/>
              </a:spcBef>
              <a:spcAft>
                <a:spcPts val="0"/>
              </a:spcAft>
              <a:buSzPct val="69498"/>
              <a:buFont typeface="Arial"/>
              <a:buAutoNum type="arabicPeriod"/>
            </a:pPr>
            <a:r>
              <a:rPr lang="en-GB"/>
              <a:t>Prepare for resistance and address it constructively.</a:t>
            </a:r>
            <a:endParaRPr/>
          </a:p>
          <a:p>
            <a:pPr indent="-514350" lvl="0" marL="628650" rtl="0" algn="l">
              <a:lnSpc>
                <a:spcPct val="90000"/>
              </a:lnSpc>
              <a:spcBef>
                <a:spcPts val="1000"/>
              </a:spcBef>
              <a:spcAft>
                <a:spcPts val="0"/>
              </a:spcAft>
              <a:buSzPct val="69498"/>
              <a:buFont typeface="Arial"/>
              <a:buAutoNum type="arabicPeriod"/>
            </a:pPr>
            <a:r>
              <a:rPr lang="en-GB"/>
              <a:t>Decide what to implement and set up an implementation plan</a:t>
            </a:r>
            <a:endParaRPr/>
          </a:p>
          <a:p>
            <a:pPr indent="-514350" lvl="0" marL="628650" rtl="0" algn="l">
              <a:lnSpc>
                <a:spcPct val="90000"/>
              </a:lnSpc>
              <a:spcBef>
                <a:spcPts val="1000"/>
              </a:spcBef>
              <a:spcAft>
                <a:spcPts val="0"/>
              </a:spcAft>
              <a:buSzPct val="69498"/>
              <a:buFont typeface="Arial"/>
              <a:buAutoNum type="arabicPeriod"/>
            </a:pPr>
            <a:r>
              <a:rPr lang="en-GB"/>
              <a:t>Be patient and ready to compromise. Research improvement is a marathon, not a sprint.</a:t>
            </a:r>
            <a:endParaRPr/>
          </a:p>
          <a:p>
            <a:pPr indent="-514350" lvl="0" marL="628650" rtl="0" algn="l">
              <a:lnSpc>
                <a:spcPct val="90000"/>
              </a:lnSpc>
              <a:spcBef>
                <a:spcPts val="1000"/>
              </a:spcBef>
              <a:spcAft>
                <a:spcPts val="0"/>
              </a:spcAft>
              <a:buSzPct val="69498"/>
              <a:buFont typeface="Arial"/>
              <a:buAutoNum type="arabicPeriod"/>
            </a:pPr>
            <a:r>
              <a:rPr lang="en-GB"/>
              <a:t>Plan to make changes sustainable.</a:t>
            </a:r>
            <a:endParaRPr/>
          </a:p>
          <a:p>
            <a:pPr indent="-514350" lvl="0" marL="628650" rtl="0" algn="l">
              <a:lnSpc>
                <a:spcPct val="90000"/>
              </a:lnSpc>
              <a:spcBef>
                <a:spcPts val="1000"/>
              </a:spcBef>
              <a:spcAft>
                <a:spcPts val="0"/>
              </a:spcAft>
              <a:buSzPct val="69498"/>
              <a:buFont typeface="Arial"/>
              <a:buAutoNum type="arabicPeriod"/>
            </a:pPr>
            <a:r>
              <a:rPr lang="en-GB"/>
              <a:t>Develop your own skills and get recognition for changing practices</a:t>
            </a:r>
            <a:endParaRPr/>
          </a:p>
          <a:p>
            <a:pPr indent="-514350" lvl="0" marL="628650" rtl="0" algn="l">
              <a:lnSpc>
                <a:spcPct val="90000"/>
              </a:lnSpc>
              <a:spcBef>
                <a:spcPts val="1000"/>
              </a:spcBef>
              <a:spcAft>
                <a:spcPts val="0"/>
              </a:spcAft>
              <a:buSzPct val="69498"/>
              <a:buFont typeface="Arial"/>
              <a:buAutoNum type="arabicPeriod"/>
            </a:pPr>
            <a:r>
              <a:rPr lang="en-GB"/>
              <a:t>Look after yourself</a:t>
            </a:r>
            <a:endParaRPr/>
          </a:p>
          <a:p>
            <a:pPr indent="-514350" lvl="0" marL="628650" rtl="0" algn="l">
              <a:lnSpc>
                <a:spcPct val="90000"/>
              </a:lnSpc>
              <a:spcBef>
                <a:spcPts val="1000"/>
              </a:spcBef>
              <a:spcAft>
                <a:spcPts val="0"/>
              </a:spcAft>
              <a:buSzPct val="69498"/>
              <a:buFont typeface="Arial"/>
              <a:buAutoNum type="arabicPeriod"/>
            </a:pPr>
            <a:r>
              <a:rPr lang="en-GB"/>
              <a:t>Find future employers who value your skills and interests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17"/>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Delivering the workshop</a:t>
            </a:r>
            <a:endParaRPr/>
          </a:p>
        </p:txBody>
      </p:sp>
      <p:sp>
        <p:nvSpPr>
          <p:cNvPr id="644" name="Google Shape;64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3400" u="sng"/>
              <a:t>Individually</a:t>
            </a:r>
            <a:r>
              <a:rPr lang="en-GB" sz="3400"/>
              <a:t>, identify one aspect of your session that you’re not looking forward to delivering, and plan a rough way of approaching it</a:t>
            </a:r>
            <a:endParaRPr sz="3400">
              <a:latin typeface="Arial"/>
              <a:ea typeface="Arial"/>
              <a:cs typeface="Arial"/>
              <a:sym typeface="Arial"/>
            </a:endParaRPr>
          </a:p>
          <a:p>
            <a:pPr indent="0" lvl="0" marL="0" rtl="0" algn="l">
              <a:lnSpc>
                <a:spcPct val="100000"/>
              </a:lnSpc>
              <a:spcBef>
                <a:spcPts val="0"/>
              </a:spcBef>
              <a:spcAft>
                <a:spcPts val="0"/>
              </a:spcAft>
              <a:buSzPts val="1800"/>
              <a:buNone/>
            </a:pPr>
            <a:r>
              <a:t/>
            </a:r>
            <a:endParaRPr sz="3400" u="sng"/>
          </a:p>
          <a:p>
            <a:pPr indent="0" lvl="0" marL="0" rtl="0" algn="l">
              <a:lnSpc>
                <a:spcPct val="100000"/>
              </a:lnSpc>
              <a:spcBef>
                <a:spcPts val="0"/>
              </a:spcBef>
              <a:spcAft>
                <a:spcPts val="0"/>
              </a:spcAft>
              <a:buSzPts val="1800"/>
              <a:buNone/>
            </a:pPr>
            <a:r>
              <a:rPr lang="en-GB" sz="3400" u="sng"/>
              <a:t>In groups</a:t>
            </a:r>
            <a:r>
              <a:rPr lang="en-GB" sz="3400"/>
              <a:t>, practice delivering it; take turns in the role of trainer, learner, observer/feedback</a:t>
            </a:r>
            <a:endParaRPr sz="5100"/>
          </a:p>
        </p:txBody>
      </p:sp>
      <p:sp>
        <p:nvSpPr>
          <p:cNvPr id="645" name="Google Shape;645;p17"/>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What makes a good facilitator?</a:t>
            </a:r>
            <a:endParaRPr/>
          </a:p>
        </p:txBody>
      </p:sp>
      <p:sp>
        <p:nvSpPr>
          <p:cNvPr id="651" name="Google Shape;65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You can use the QR code to add your responses to this question</a:t>
            </a:r>
            <a:endParaRPr/>
          </a:p>
        </p:txBody>
      </p:sp>
      <p:pic>
        <p:nvPicPr>
          <p:cNvPr id="652" name="Google Shape;652;p18"/>
          <p:cNvPicPr preferRelativeResize="0"/>
          <p:nvPr/>
        </p:nvPicPr>
        <p:blipFill rotWithShape="1">
          <a:blip r:embed="rId3">
            <a:alphaModFix/>
          </a:blip>
          <a:srcRect b="23393" l="36409" r="36045" t="28605"/>
          <a:stretch/>
        </p:blipFill>
        <p:spPr>
          <a:xfrm>
            <a:off x="8329353" y="3201035"/>
            <a:ext cx="3358342" cy="3291840"/>
          </a:xfrm>
          <a:prstGeom prst="rect">
            <a:avLst/>
          </a:prstGeom>
          <a:noFill/>
          <a:ln>
            <a:noFill/>
          </a:ln>
        </p:spPr>
      </p:pic>
      <p:sp>
        <p:nvSpPr>
          <p:cNvPr id="653" name="Google Shape;653;p18"/>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9"/>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Delivering the workshop</a:t>
            </a:r>
            <a:endParaRPr/>
          </a:p>
        </p:txBody>
      </p:sp>
      <p:sp>
        <p:nvSpPr>
          <p:cNvPr id="659" name="Google Shape;65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Considerations</a:t>
            </a:r>
            <a:endParaRPr/>
          </a:p>
          <a:p>
            <a:pPr indent="-342900" lvl="0" marL="457200" rtl="0" algn="l">
              <a:lnSpc>
                <a:spcPct val="90000"/>
              </a:lnSpc>
              <a:spcBef>
                <a:spcPts val="1000"/>
              </a:spcBef>
              <a:spcAft>
                <a:spcPts val="0"/>
              </a:spcAft>
              <a:buClr>
                <a:schemeClr val="dk1"/>
              </a:buClr>
              <a:buSzPts val="1800"/>
              <a:buChar char="•"/>
            </a:pPr>
            <a:r>
              <a:rPr lang="en-GB"/>
              <a:t>Your teaching style/approach</a:t>
            </a:r>
            <a:endParaRPr/>
          </a:p>
          <a:p>
            <a:pPr indent="-342900" lvl="0" marL="457200" rtl="0" algn="l">
              <a:lnSpc>
                <a:spcPct val="90000"/>
              </a:lnSpc>
              <a:spcBef>
                <a:spcPts val="1000"/>
              </a:spcBef>
              <a:spcAft>
                <a:spcPts val="0"/>
              </a:spcAft>
              <a:buClr>
                <a:schemeClr val="dk1"/>
              </a:buClr>
              <a:buSzPts val="1800"/>
              <a:buChar char="•"/>
            </a:pPr>
            <a:r>
              <a:rPr lang="en-GB"/>
              <a:t>Level of learning</a:t>
            </a:r>
            <a:endParaRPr/>
          </a:p>
          <a:p>
            <a:pPr indent="-342900" lvl="0" marL="457200" rtl="0" algn="l">
              <a:lnSpc>
                <a:spcPct val="90000"/>
              </a:lnSpc>
              <a:spcBef>
                <a:spcPts val="1000"/>
              </a:spcBef>
              <a:spcAft>
                <a:spcPts val="0"/>
              </a:spcAft>
              <a:buClr>
                <a:schemeClr val="dk1"/>
              </a:buClr>
              <a:buSzPts val="1800"/>
              <a:buChar char="•"/>
            </a:pPr>
            <a:r>
              <a:rPr lang="en-GB"/>
              <a:t>Balance</a:t>
            </a:r>
            <a:endParaRPr/>
          </a:p>
          <a:p>
            <a:pPr indent="-342900" lvl="0" marL="457200" rtl="0" algn="l">
              <a:lnSpc>
                <a:spcPct val="90000"/>
              </a:lnSpc>
              <a:spcBef>
                <a:spcPts val="1000"/>
              </a:spcBef>
              <a:spcAft>
                <a:spcPts val="0"/>
              </a:spcAft>
              <a:buClr>
                <a:schemeClr val="dk1"/>
              </a:buClr>
              <a:buSzPts val="1800"/>
              <a:buChar char="•"/>
            </a:pPr>
            <a:r>
              <a:rPr lang="en-GB"/>
              <a:t>Accessibility/inclusivity</a:t>
            </a:r>
            <a:endParaRPr/>
          </a:p>
          <a:p>
            <a:pPr indent="-342900" lvl="0" marL="457200" rtl="0" algn="l">
              <a:lnSpc>
                <a:spcPct val="90000"/>
              </a:lnSpc>
              <a:spcBef>
                <a:spcPts val="1000"/>
              </a:spcBef>
              <a:spcAft>
                <a:spcPts val="0"/>
              </a:spcAft>
              <a:buClr>
                <a:schemeClr val="dk1"/>
              </a:buClr>
              <a:buSzPts val="1800"/>
              <a:buChar char="•"/>
            </a:pPr>
            <a:r>
              <a:rPr lang="en-GB"/>
              <a:t>Tools</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660" name="Google Shape;660;p19"/>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1b3a5d9146_0_1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Schedule</a:t>
            </a:r>
            <a:endParaRPr/>
          </a:p>
        </p:txBody>
      </p:sp>
      <p:graphicFrame>
        <p:nvGraphicFramePr>
          <p:cNvPr id="340" name="Google Shape;340;g21b3a5d9146_0_10"/>
          <p:cNvGraphicFramePr/>
          <p:nvPr/>
        </p:nvGraphicFramePr>
        <p:xfrm>
          <a:off x="570325" y="1374750"/>
          <a:ext cx="3000000" cy="3000000"/>
        </p:xfrm>
        <a:graphic>
          <a:graphicData uri="http://schemas.openxmlformats.org/drawingml/2006/table">
            <a:tbl>
              <a:tblPr>
                <a:noFill/>
                <a:tableStyleId>{67E30BC6-7626-4E73-991F-BC72093FC914}</a:tableStyleId>
              </a:tblPr>
              <a:tblGrid>
                <a:gridCol w="1927450"/>
                <a:gridCol w="7773475"/>
              </a:tblGrid>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1000-1030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100"/>
                        <a:buFont typeface="Arial"/>
                        <a:buNone/>
                      </a:pPr>
                      <a:r>
                        <a:rPr lang="en-GB" sz="1900" u="none" cap="none" strike="noStrike">
                          <a:solidFill>
                            <a:schemeClr val="dk1"/>
                          </a:solidFill>
                        </a:rPr>
                        <a:t>Introduction to the day, 10-minute topic refresher</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1030-1100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Identifying your trainees</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1100-1150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Planning an overall workshop</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1150-1210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Break</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1210-1310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Planning an individual session</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1310-1350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Lunch</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1350-1420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Helping trainees adopt open research practices after the workshop</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1420-1510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Delivering the workshop - how to be an effective trainer.</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1510-1530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Break</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1530-1630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Workshop planning session</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1630-1700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Next steps</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2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BREAK</a:t>
            </a:r>
            <a:endParaRPr/>
          </a:p>
        </p:txBody>
      </p:sp>
      <p:sp>
        <p:nvSpPr>
          <p:cNvPr id="666" name="Google Shape;66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21"/>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Workshop planning session</a:t>
            </a:r>
            <a:endParaRPr/>
          </a:p>
        </p:txBody>
      </p:sp>
      <p:sp>
        <p:nvSpPr>
          <p:cNvPr id="672" name="Google Shape;672;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2800" u="sng"/>
              <a:t>In groups</a:t>
            </a:r>
            <a:r>
              <a:rPr lang="en-GB" sz="2800"/>
              <a:t>, confirm workshop sessions each member will lead on designing, write for 15 mins, review each others’ draft for 5 mins, feedback, repeat.</a:t>
            </a:r>
            <a:endParaRPr sz="2800">
              <a:latin typeface="Arial"/>
              <a:ea typeface="Arial"/>
              <a:cs typeface="Arial"/>
              <a:sym typeface="Arial"/>
            </a:endParaRPr>
          </a:p>
          <a:p>
            <a:pPr indent="-393700" lvl="1" marL="742950" rtl="0" algn="l">
              <a:lnSpc>
                <a:spcPct val="100000"/>
              </a:lnSpc>
              <a:spcBef>
                <a:spcPts val="0"/>
              </a:spcBef>
              <a:spcAft>
                <a:spcPts val="0"/>
              </a:spcAft>
              <a:buSzPts val="2800"/>
              <a:buChar char="•"/>
            </a:pPr>
            <a:r>
              <a:rPr lang="en-GB" sz="2800"/>
              <a:t>We are available to help during this activity</a:t>
            </a:r>
            <a:endParaRPr sz="2800">
              <a:latin typeface="Courier New"/>
              <a:ea typeface="Courier New"/>
              <a:cs typeface="Courier New"/>
              <a:sym typeface="Courier New"/>
            </a:endParaRPr>
          </a:p>
          <a:p>
            <a:pPr indent="0" lvl="0" marL="0" rtl="0" algn="l">
              <a:lnSpc>
                <a:spcPct val="100000"/>
              </a:lnSpc>
              <a:spcBef>
                <a:spcPts val="0"/>
              </a:spcBef>
              <a:spcAft>
                <a:spcPts val="0"/>
              </a:spcAft>
              <a:buSzPts val="1800"/>
              <a:buNone/>
            </a:pPr>
            <a:r>
              <a:t/>
            </a:r>
            <a:endParaRPr u="sng"/>
          </a:p>
          <a:p>
            <a:pPr indent="0" lvl="0" marL="0" rtl="0" algn="l">
              <a:lnSpc>
                <a:spcPct val="100000"/>
              </a:lnSpc>
              <a:spcBef>
                <a:spcPts val="0"/>
              </a:spcBef>
              <a:spcAft>
                <a:spcPts val="0"/>
              </a:spcAft>
              <a:buSzPts val="1800"/>
              <a:buNone/>
            </a:pPr>
            <a:r>
              <a:rPr lang="en-GB" u="sng"/>
              <a:t>In groups</a:t>
            </a:r>
            <a:r>
              <a:rPr lang="en-GB"/>
              <a:t>, reflect on the process and agree practical next steps to make sure the work continues after today</a:t>
            </a:r>
            <a:endParaRPr>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
        <p:nvSpPr>
          <p:cNvPr id="673" name="Google Shape;673;p21"/>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2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i="0" lang="en-GB" sz="4400" u="none" strike="noStrike">
                <a:solidFill>
                  <a:srgbClr val="000000"/>
                </a:solidFill>
                <a:latin typeface="Calibri"/>
                <a:ea typeface="Calibri"/>
                <a:cs typeface="Calibri"/>
                <a:sym typeface="Calibri"/>
              </a:rPr>
              <a:t>Next steps</a:t>
            </a:r>
            <a:endParaRPr b="0"/>
          </a:p>
        </p:txBody>
      </p:sp>
      <p:sp>
        <p:nvSpPr>
          <p:cNvPr id="679" name="Google Shape;67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2400"/>
              <a:t>What UKRN expect – a workshop run in July, reflection in Aug/Sept, further workshops in 23-24</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Specific commitments to action from each group; who will do what, by when?</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Discussion of support trainers expect from their institutions</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Next steps in evaluation of this event</a:t>
            </a:r>
            <a:endParaRPr sz="2400">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1b3a5d9146_0_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Workshop themes</a:t>
            </a:r>
            <a:endParaRPr/>
          </a:p>
        </p:txBody>
      </p:sp>
      <p:sp>
        <p:nvSpPr>
          <p:cNvPr id="346" name="Google Shape;346;g21b3a5d9146_0_0"/>
          <p:cNvSpPr txBox="1"/>
          <p:nvPr/>
        </p:nvSpPr>
        <p:spPr>
          <a:xfrm>
            <a:off x="838200" y="2378154"/>
            <a:ext cx="4591200" cy="1723518"/>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GB" sz="2000" u="none" cap="none" strike="noStrike">
                <a:solidFill>
                  <a:schemeClr val="lt1"/>
                </a:solidFill>
                <a:latin typeface="Calibri"/>
                <a:ea typeface="Calibri"/>
                <a:cs typeface="Calibri"/>
                <a:sym typeface="Calibri"/>
              </a:rPr>
              <a:t>Writing Data Management Plans</a:t>
            </a:r>
            <a:endParaRPr b="1"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2000" u="none" cap="none" strike="noStrike">
                <a:solidFill>
                  <a:schemeClr val="lt1"/>
                </a:solidFill>
                <a:latin typeface="Calibri"/>
                <a:ea typeface="Calibri"/>
                <a:cs typeface="Calibri"/>
                <a:sym typeface="Calibri"/>
              </a:rPr>
              <a:t>Kate Ehrig-Page</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Calibri"/>
                <a:ea typeface="Calibri"/>
                <a:cs typeface="Calibri"/>
                <a:sym typeface="Calibri"/>
              </a:rPr>
              <a:t>Jude Hill</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Calibri"/>
                <a:ea typeface="Calibri"/>
                <a:cs typeface="Calibri"/>
                <a:sym typeface="Calibri"/>
              </a:rPr>
              <a:t>Alice Motes</a:t>
            </a:r>
            <a:endParaRPr b="0" i="0" sz="1400" u="none" cap="none" strike="noStrike">
              <a:solidFill>
                <a:schemeClr val="lt1"/>
              </a:solidFill>
              <a:latin typeface="Arial"/>
              <a:ea typeface="Arial"/>
              <a:cs typeface="Arial"/>
              <a:sym typeface="Arial"/>
            </a:endParaRPr>
          </a:p>
        </p:txBody>
      </p:sp>
      <p:sp>
        <p:nvSpPr>
          <p:cNvPr id="347" name="Google Shape;347;g21b3a5d9146_0_0"/>
          <p:cNvSpPr txBox="1"/>
          <p:nvPr/>
        </p:nvSpPr>
        <p:spPr>
          <a:xfrm>
            <a:off x="3273739" y="4626983"/>
            <a:ext cx="4987333" cy="1938962"/>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GB" sz="1900" u="none" cap="none" strike="noStrike">
                <a:solidFill>
                  <a:schemeClr val="lt1"/>
                </a:solidFill>
                <a:latin typeface="Calibri"/>
                <a:ea typeface="Calibri"/>
                <a:cs typeface="Calibri"/>
                <a:sym typeface="Calibri"/>
              </a:rPr>
              <a:t>Publishing Data in a Suitable Repository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900" u="none" cap="none" strike="noStrike">
                <a:solidFill>
                  <a:schemeClr val="lt1"/>
                </a:solidFill>
                <a:latin typeface="Calibri"/>
                <a:ea typeface="Calibri"/>
                <a:cs typeface="Calibri"/>
                <a:sym typeface="Calibri"/>
              </a:rPr>
              <a:t>Yannick Verbelen</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900" u="none" cap="none" strike="noStrike">
                <a:solidFill>
                  <a:schemeClr val="lt1"/>
                </a:solidFill>
                <a:latin typeface="Calibri"/>
                <a:ea typeface="Calibri"/>
                <a:cs typeface="Calibri"/>
                <a:sym typeface="Calibri"/>
              </a:rPr>
              <a:t>Hannah Hutton</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GB" sz="1900" u="none" cap="none" strike="noStrike">
                <a:solidFill>
                  <a:schemeClr val="lt1"/>
                </a:solidFill>
                <a:latin typeface="Calibri"/>
                <a:ea typeface="Calibri"/>
                <a:cs typeface="Calibri"/>
                <a:sym typeface="Calibri"/>
              </a:rPr>
              <a:t>Stephen Lang</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GB" sz="1900" u="none" cap="none" strike="noStrike">
                <a:solidFill>
                  <a:schemeClr val="lt1"/>
                </a:solidFill>
                <a:latin typeface="Calibri"/>
                <a:ea typeface="Calibri"/>
                <a:cs typeface="Calibri"/>
                <a:sym typeface="Calibri"/>
              </a:rPr>
              <a:t>Jennifer Lay</a:t>
            </a:r>
            <a:endParaRPr b="0" i="0" sz="1400" u="none" cap="none" strike="noStrike">
              <a:solidFill>
                <a:schemeClr val="lt1"/>
              </a:solidFill>
              <a:latin typeface="Arial"/>
              <a:ea typeface="Arial"/>
              <a:cs typeface="Arial"/>
              <a:sym typeface="Arial"/>
            </a:endParaRPr>
          </a:p>
        </p:txBody>
      </p:sp>
      <p:sp>
        <p:nvSpPr>
          <p:cNvPr id="348" name="Google Shape;348;g21b3a5d9146_0_0"/>
          <p:cNvSpPr txBox="1"/>
          <p:nvPr/>
        </p:nvSpPr>
        <p:spPr>
          <a:xfrm>
            <a:off x="6374268" y="2381300"/>
            <a:ext cx="4987333" cy="1646574"/>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GB" sz="1900" u="none" cap="none" strike="noStrike">
                <a:solidFill>
                  <a:schemeClr val="lt1"/>
                </a:solidFill>
                <a:latin typeface="Calibri"/>
                <a:ea typeface="Calibri"/>
                <a:cs typeface="Calibri"/>
                <a:sym typeface="Calibri"/>
              </a:rPr>
              <a:t>Handling Sensitive Data</a:t>
            </a:r>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900" u="none" cap="none" strike="noStrike">
                <a:solidFill>
                  <a:schemeClr val="lt1"/>
                </a:solidFill>
                <a:latin typeface="Calibri"/>
                <a:ea typeface="Calibri"/>
                <a:cs typeface="Calibri"/>
                <a:sym typeface="Calibri"/>
              </a:rPr>
              <a:t>Simon Hayhoe</a:t>
            </a:r>
            <a:endParaRPr/>
          </a:p>
          <a:p>
            <a:pPr indent="0" lvl="0" marL="0" marR="0" rtl="0" algn="l">
              <a:lnSpc>
                <a:spcPct val="100000"/>
              </a:lnSpc>
              <a:spcBef>
                <a:spcPts val="0"/>
              </a:spcBef>
              <a:spcAft>
                <a:spcPts val="0"/>
              </a:spcAft>
              <a:buNone/>
            </a:pPr>
            <a:r>
              <a:rPr b="0" i="0" lang="en-GB" sz="1900" u="none" cap="none" strike="noStrike">
                <a:solidFill>
                  <a:schemeClr val="lt1"/>
                </a:solidFill>
                <a:latin typeface="Calibri"/>
                <a:ea typeface="Calibri"/>
                <a:cs typeface="Calibri"/>
                <a:sym typeface="Calibri"/>
              </a:rPr>
              <a:t>Matt Lloyd Jones</a:t>
            </a:r>
            <a:endParaRPr/>
          </a:p>
          <a:p>
            <a:pPr indent="0" lvl="0" marL="0" marR="0" rtl="0" algn="l">
              <a:lnSpc>
                <a:spcPct val="100000"/>
              </a:lnSpc>
              <a:spcBef>
                <a:spcPts val="0"/>
              </a:spcBef>
              <a:spcAft>
                <a:spcPts val="0"/>
              </a:spcAft>
              <a:buNone/>
            </a:pPr>
            <a:r>
              <a:rPr b="0" i="0" lang="en-GB" sz="1900" u="none" cap="none" strike="noStrike">
                <a:solidFill>
                  <a:schemeClr val="lt1"/>
                </a:solidFill>
                <a:latin typeface="Calibri"/>
                <a:ea typeface="Calibri"/>
                <a:cs typeface="Calibri"/>
                <a:sym typeface="Calibri"/>
              </a:rPr>
              <a:t>Katy Huxley</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9"/>
          <p:cNvSpPr txBox="1"/>
          <p:nvPr>
            <p:ph idx="1" type="body"/>
          </p:nvPr>
        </p:nvSpPr>
        <p:spPr>
          <a:xfrm>
            <a:off x="788069" y="2316914"/>
            <a:ext cx="10515600" cy="233604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GB"/>
              <a:t>Quick refresher on </a:t>
            </a:r>
            <a:r>
              <a:rPr b="1" lang="en-GB"/>
              <a:t>Research Data Management</a:t>
            </a:r>
            <a:endParaRPr/>
          </a:p>
          <a:p>
            <a:pPr indent="-342900" lvl="0" marL="457200" rtl="0" algn="l">
              <a:lnSpc>
                <a:spcPct val="90000"/>
              </a:lnSpc>
              <a:spcBef>
                <a:spcPts val="1000"/>
              </a:spcBef>
              <a:spcAft>
                <a:spcPts val="0"/>
              </a:spcAft>
              <a:buClr>
                <a:schemeClr val="dk1"/>
              </a:buClr>
              <a:buSzPts val="1800"/>
              <a:buChar char="•"/>
            </a:pPr>
            <a:r>
              <a:rPr lang="en-GB"/>
              <a:t>Opportunity to show a brief example of the types of content in scope for </a:t>
            </a:r>
            <a:r>
              <a:rPr b="1" lang="en-GB"/>
              <a:t>Research Data Management training </a:t>
            </a:r>
            <a:r>
              <a:rPr lang="en-GB"/>
              <a:t>sessions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4"/>
          <p:cNvSpPr txBox="1"/>
          <p:nvPr>
            <p:ph type="ctrTitle"/>
          </p:nvPr>
        </p:nvSpPr>
        <p:spPr>
          <a:xfrm>
            <a:off x="513601" y="2263205"/>
            <a:ext cx="8076668" cy="1468800"/>
          </a:xfrm>
          <a:prstGeom prst="rect">
            <a:avLst/>
          </a:prstGeom>
          <a:noFill/>
          <a:ln>
            <a:noFill/>
          </a:ln>
        </p:spPr>
        <p:txBody>
          <a:bodyPr anchorCtr="0" anchor="b" bIns="60950" lIns="121900" spcFirstLastPara="1" rIns="121900" wrap="square" tIns="60950">
            <a:normAutofit fontScale="90000"/>
          </a:bodyPr>
          <a:lstStyle/>
          <a:p>
            <a:pPr indent="0" lvl="0" marL="0" rtl="0" algn="l">
              <a:lnSpc>
                <a:spcPct val="90000"/>
              </a:lnSpc>
              <a:spcBef>
                <a:spcPts val="0"/>
              </a:spcBef>
              <a:spcAft>
                <a:spcPts val="0"/>
              </a:spcAft>
              <a:buClr>
                <a:schemeClr val="lt1"/>
              </a:buClr>
              <a:buSzPct val="98858"/>
              <a:buFont typeface="Rockwell"/>
              <a:buNone/>
            </a:pPr>
            <a:r>
              <a:rPr lang="en-GB">
                <a:latin typeface="Rockwell"/>
                <a:ea typeface="Rockwell"/>
                <a:cs typeface="Rockwell"/>
                <a:sym typeface="Rockwell"/>
              </a:rPr>
              <a:t>Open research and </a:t>
            </a:r>
            <a:br>
              <a:rPr lang="en-GB">
                <a:latin typeface="Rockwell"/>
                <a:ea typeface="Rockwell"/>
                <a:cs typeface="Rockwell"/>
                <a:sym typeface="Rockwell"/>
              </a:rPr>
            </a:br>
            <a:r>
              <a:rPr lang="en-GB">
                <a:latin typeface="Rockwell"/>
                <a:ea typeface="Rockwell"/>
                <a:cs typeface="Rockwell"/>
                <a:sym typeface="Rockwell"/>
              </a:rPr>
              <a:t>data sharing</a:t>
            </a:r>
            <a:endParaRPr/>
          </a:p>
        </p:txBody>
      </p:sp>
      <p:pic>
        <p:nvPicPr>
          <p:cNvPr id="360" name="Google Shape;360;p34"/>
          <p:cNvPicPr preferRelativeResize="0"/>
          <p:nvPr/>
        </p:nvPicPr>
        <p:blipFill rotWithShape="1">
          <a:blip r:embed="rId3">
            <a:alphaModFix/>
          </a:blip>
          <a:srcRect b="-6" l="0" r="0" t="0"/>
          <a:stretch/>
        </p:blipFill>
        <p:spPr>
          <a:xfrm>
            <a:off x="7576472" y="13"/>
            <a:ext cx="4615528" cy="6858464"/>
          </a:xfrm>
          <a:custGeom>
            <a:rect b="b" l="l" r="r" t="t"/>
            <a:pathLst>
              <a:path extrusionOk="0" h="5155434" w="3469436">
                <a:moveTo>
                  <a:pt x="0" y="5155434"/>
                </a:moveTo>
                <a:lnTo>
                  <a:pt x="1183466" y="1"/>
                </a:lnTo>
                <a:lnTo>
                  <a:pt x="3460649" y="0"/>
                </a:lnTo>
                <a:cubicBezTo>
                  <a:pt x="3459700" y="1716429"/>
                  <a:pt x="3470325" y="3438646"/>
                  <a:pt x="3469376" y="5155075"/>
                </a:cubicBezTo>
                <a:lnTo>
                  <a:pt x="0" y="5155434"/>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5"/>
          <p:cNvSpPr txBox="1"/>
          <p:nvPr>
            <p:ph type="title"/>
          </p:nvPr>
        </p:nvSpPr>
        <p:spPr>
          <a:xfrm>
            <a:off x="494399" y="0"/>
            <a:ext cx="112032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200"/>
              <a:buFont typeface="Rockwell"/>
              <a:buNone/>
            </a:pPr>
            <a:r>
              <a:rPr lang="en-GB"/>
              <a:t>Why share?... Open Research/Science</a:t>
            </a:r>
            <a:endParaRPr/>
          </a:p>
        </p:txBody>
      </p:sp>
      <p:grpSp>
        <p:nvGrpSpPr>
          <p:cNvPr id="366" name="Google Shape;366;p35"/>
          <p:cNvGrpSpPr/>
          <p:nvPr/>
        </p:nvGrpSpPr>
        <p:grpSpPr>
          <a:xfrm>
            <a:off x="1729877" y="1326363"/>
            <a:ext cx="8732241" cy="5199734"/>
            <a:chOff x="594005" y="800"/>
            <a:chExt cx="8732241" cy="5199734"/>
          </a:xfrm>
        </p:grpSpPr>
        <p:sp>
          <p:nvSpPr>
            <p:cNvPr id="367" name="Google Shape;367;p35"/>
            <p:cNvSpPr/>
            <p:nvPr/>
          </p:nvSpPr>
          <p:spPr>
            <a:xfrm>
              <a:off x="3690208" y="2660698"/>
              <a:ext cx="2539836" cy="2539836"/>
            </a:xfrm>
            <a:prstGeom prst="ellipse">
              <a:avLst/>
            </a:prstGeom>
            <a:solidFill>
              <a:srgbClr val="00ADA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5"/>
            <p:cNvSpPr txBox="1"/>
            <p:nvPr/>
          </p:nvSpPr>
          <p:spPr>
            <a:xfrm>
              <a:off x="4062158" y="3032648"/>
              <a:ext cx="1795936" cy="1795936"/>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3000"/>
                <a:buFont typeface="Arial"/>
                <a:buNone/>
              </a:pPr>
              <a:r>
                <a:rPr b="1" i="0" lang="en-GB" sz="3000" u="none" cap="none" strike="noStrike">
                  <a:solidFill>
                    <a:schemeClr val="lt1"/>
                  </a:solidFill>
                  <a:latin typeface="Arial"/>
                  <a:ea typeface="Arial"/>
                  <a:cs typeface="Arial"/>
                  <a:sym typeface="Arial"/>
                </a:rPr>
                <a:t>Open Research</a:t>
              </a:r>
              <a:endParaRPr/>
            </a:p>
          </p:txBody>
        </p:sp>
        <p:sp>
          <p:nvSpPr>
            <p:cNvPr id="369" name="Google Shape;369;p35"/>
            <p:cNvSpPr/>
            <p:nvPr/>
          </p:nvSpPr>
          <p:spPr>
            <a:xfrm rot="-9900000">
              <a:off x="1768207" y="2966786"/>
              <a:ext cx="1891173" cy="723853"/>
            </a:xfrm>
            <a:prstGeom prst="leftArrow">
              <a:avLst>
                <a:gd fmla="val 60000" name="adj1"/>
                <a:gd fmla="val 50000" name="adj2"/>
              </a:avLst>
            </a:prstGeom>
            <a:solidFill>
              <a:srgbClr val="00B7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5"/>
            <p:cNvSpPr/>
            <p:nvPr/>
          </p:nvSpPr>
          <p:spPr>
            <a:xfrm>
              <a:off x="594005" y="2118839"/>
              <a:ext cx="2412844" cy="1930275"/>
            </a:xfrm>
            <a:prstGeom prst="roundRect">
              <a:avLst>
                <a:gd fmla="val 10000" name="adj"/>
              </a:avLst>
            </a:prstGeom>
            <a:solidFill>
              <a:srgbClr val="00ADA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5"/>
            <p:cNvSpPr txBox="1"/>
            <p:nvPr/>
          </p:nvSpPr>
          <p:spPr>
            <a:xfrm>
              <a:off x="650541" y="2175375"/>
              <a:ext cx="2299772" cy="1817203"/>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Open Access -  green or gold +</a:t>
              </a:r>
              <a:br>
                <a:rPr b="1" i="0" lang="en-GB" sz="1400" u="none" cap="none" strike="noStrike">
                  <a:solidFill>
                    <a:schemeClr val="lt1"/>
                  </a:solidFill>
                  <a:latin typeface="Arial"/>
                  <a:ea typeface="Arial"/>
                  <a:cs typeface="Arial"/>
                  <a:sym typeface="Arial"/>
                </a:rPr>
              </a:br>
              <a:r>
                <a:rPr b="1" i="0" lang="en-GB" sz="1400" u="none" cap="none" strike="noStrike">
                  <a:solidFill>
                    <a:schemeClr val="lt1"/>
                  </a:solidFill>
                  <a:latin typeface="Arial"/>
                  <a:ea typeface="Arial"/>
                  <a:cs typeface="Arial"/>
                  <a:sym typeface="Arial"/>
                </a:rPr>
                <a:t>preprint servers, </a:t>
              </a:r>
              <a:br>
                <a:rPr b="1" i="0" lang="en-GB" sz="1400" u="none" cap="none" strike="noStrike">
                  <a:solidFill>
                    <a:schemeClr val="lt1"/>
                  </a:solidFill>
                  <a:latin typeface="Arial"/>
                  <a:ea typeface="Arial"/>
                  <a:cs typeface="Arial"/>
                  <a:sym typeface="Arial"/>
                </a:rPr>
              </a:br>
              <a:r>
                <a:rPr b="1" i="0" lang="en-GB" sz="1400" u="none" cap="none" strike="noStrike">
                  <a:solidFill>
                    <a:schemeClr val="lt1"/>
                  </a:solidFill>
                  <a:latin typeface="Arial"/>
                  <a:ea typeface="Arial"/>
                  <a:cs typeface="Arial"/>
                  <a:sym typeface="Arial"/>
                </a:rPr>
                <a:t>open peer review, preregistered reports</a:t>
              </a:r>
              <a:endParaRPr/>
            </a:p>
          </p:txBody>
        </p:sp>
        <p:sp>
          <p:nvSpPr>
            <p:cNvPr id="372" name="Google Shape;372;p35"/>
            <p:cNvSpPr/>
            <p:nvPr/>
          </p:nvSpPr>
          <p:spPr>
            <a:xfrm rot="-6900000">
              <a:off x="3031709" y="1461004"/>
              <a:ext cx="1891173" cy="723853"/>
            </a:xfrm>
            <a:prstGeom prst="leftArrow">
              <a:avLst>
                <a:gd fmla="val 60000" name="adj1"/>
                <a:gd fmla="val 50000" name="adj2"/>
              </a:avLst>
            </a:prstGeom>
            <a:solidFill>
              <a:srgbClr val="16DB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5"/>
            <p:cNvSpPr/>
            <p:nvPr/>
          </p:nvSpPr>
          <p:spPr>
            <a:xfrm>
              <a:off x="2371251" y="800"/>
              <a:ext cx="2412844" cy="1930275"/>
            </a:xfrm>
            <a:prstGeom prst="roundRect">
              <a:avLst>
                <a:gd fmla="val 10000" name="adj"/>
              </a:avLst>
            </a:prstGeom>
            <a:solidFill>
              <a:srgbClr val="15D5C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5"/>
            <p:cNvSpPr txBox="1"/>
            <p:nvPr/>
          </p:nvSpPr>
          <p:spPr>
            <a:xfrm>
              <a:off x="2427787" y="57336"/>
              <a:ext cx="2299772" cy="1817203"/>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FAIR Data -</a:t>
              </a:r>
              <a:br>
                <a:rPr b="1" i="0" lang="en-GB" sz="1400" u="none" cap="none" strike="noStrike">
                  <a:solidFill>
                    <a:schemeClr val="lt1"/>
                  </a:solidFill>
                  <a:latin typeface="Arial"/>
                  <a:ea typeface="Arial"/>
                  <a:cs typeface="Arial"/>
                  <a:sym typeface="Arial"/>
                </a:rPr>
              </a:br>
              <a:r>
                <a:rPr b="1" i="0" lang="en-GB" sz="1400" u="none" cap="none" strike="noStrike">
                  <a:solidFill>
                    <a:schemeClr val="lt1"/>
                  </a:solidFill>
                  <a:latin typeface="Arial"/>
                  <a:ea typeface="Arial"/>
                  <a:cs typeface="Arial"/>
                  <a:sym typeface="Arial"/>
                </a:rPr>
                <a:t>as open as possible, </a:t>
              </a:r>
              <a:br>
                <a:rPr b="1" i="0" lang="en-GB" sz="1400" u="none" cap="none" strike="noStrike">
                  <a:solidFill>
                    <a:schemeClr val="lt1"/>
                  </a:solidFill>
                  <a:latin typeface="Arial"/>
                  <a:ea typeface="Arial"/>
                  <a:cs typeface="Arial"/>
                  <a:sym typeface="Arial"/>
                </a:rPr>
              </a:br>
              <a:r>
                <a:rPr b="1" i="0" lang="en-GB" sz="1400" u="none" cap="none" strike="noStrike">
                  <a:solidFill>
                    <a:schemeClr val="lt1"/>
                  </a:solidFill>
                  <a:latin typeface="Arial"/>
                  <a:ea typeface="Arial"/>
                  <a:cs typeface="Arial"/>
                  <a:sym typeface="Arial"/>
                </a:rPr>
                <a:t>as closed as necessary</a:t>
              </a:r>
              <a:endParaRPr/>
            </a:p>
          </p:txBody>
        </p:sp>
        <p:sp>
          <p:nvSpPr>
            <p:cNvPr id="375" name="Google Shape;375;p35"/>
            <p:cNvSpPr/>
            <p:nvPr/>
          </p:nvSpPr>
          <p:spPr>
            <a:xfrm rot="-3900000">
              <a:off x="4997369" y="1461004"/>
              <a:ext cx="1891173" cy="723853"/>
            </a:xfrm>
            <a:prstGeom prst="leftArrow">
              <a:avLst>
                <a:gd fmla="val 60000" name="adj1"/>
                <a:gd fmla="val 50000" name="adj2"/>
              </a:avLst>
            </a:prstGeom>
            <a:solidFill>
              <a:srgbClr val="55D8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5"/>
            <p:cNvSpPr/>
            <p:nvPr/>
          </p:nvSpPr>
          <p:spPr>
            <a:xfrm>
              <a:off x="5136156" y="800"/>
              <a:ext cx="2412844" cy="1930275"/>
            </a:xfrm>
            <a:prstGeom prst="roundRect">
              <a:avLst>
                <a:gd fmla="val 10000" name="adj"/>
              </a:avLst>
            </a:prstGeom>
            <a:solidFill>
              <a:srgbClr val="52D7C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5"/>
            <p:cNvSpPr txBox="1"/>
            <p:nvPr/>
          </p:nvSpPr>
          <p:spPr>
            <a:xfrm>
              <a:off x="5192692" y="57336"/>
              <a:ext cx="2299772" cy="1817203"/>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Open Code - </a:t>
              </a:r>
              <a:br>
                <a:rPr b="1" i="0" lang="en-GB" sz="1400" u="none" cap="none" strike="noStrike">
                  <a:solidFill>
                    <a:schemeClr val="lt1"/>
                  </a:solidFill>
                  <a:latin typeface="Arial"/>
                  <a:ea typeface="Arial"/>
                  <a:cs typeface="Arial"/>
                  <a:sym typeface="Arial"/>
                </a:rPr>
              </a:br>
              <a:r>
                <a:rPr b="1" i="0" lang="en-GB" sz="1400" u="none" cap="none" strike="noStrike">
                  <a:solidFill>
                    <a:schemeClr val="lt1"/>
                  </a:solidFill>
                  <a:latin typeface="Arial"/>
                  <a:ea typeface="Arial"/>
                  <a:cs typeface="Arial"/>
                  <a:sym typeface="Arial"/>
                </a:rPr>
                <a:t>Open source,</a:t>
              </a:r>
              <a:br>
                <a:rPr b="1" i="0" lang="en-GB" sz="1400" u="none" cap="none" strike="noStrike">
                  <a:solidFill>
                    <a:schemeClr val="lt1"/>
                  </a:solidFill>
                  <a:latin typeface="Arial"/>
                  <a:ea typeface="Arial"/>
                  <a:cs typeface="Arial"/>
                  <a:sym typeface="Arial"/>
                </a:rPr>
              </a:br>
              <a:r>
                <a:rPr b="1" i="0" lang="en-GB" sz="1400" u="none" cap="none" strike="noStrike">
                  <a:solidFill>
                    <a:schemeClr val="lt1"/>
                  </a:solidFill>
                  <a:latin typeface="Arial"/>
                  <a:ea typeface="Arial"/>
                  <a:cs typeface="Arial"/>
                  <a:sym typeface="Arial"/>
                </a:rPr>
                <a:t>FAIR software, documentation, sustainability </a:t>
              </a:r>
              <a:endParaRPr/>
            </a:p>
          </p:txBody>
        </p:sp>
        <p:sp>
          <p:nvSpPr>
            <p:cNvPr id="378" name="Google Shape;378;p35"/>
            <p:cNvSpPr/>
            <p:nvPr/>
          </p:nvSpPr>
          <p:spPr>
            <a:xfrm rot="-900000">
              <a:off x="6260871" y="2966786"/>
              <a:ext cx="1891173" cy="723853"/>
            </a:xfrm>
            <a:prstGeom prst="leftArrow">
              <a:avLst>
                <a:gd fmla="val 60000" name="adj1"/>
                <a:gd fmla="val 50000" name="adj2"/>
              </a:avLst>
            </a:prstGeom>
            <a:solidFill>
              <a:srgbClr val="93D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5"/>
            <p:cNvSpPr/>
            <p:nvPr/>
          </p:nvSpPr>
          <p:spPr>
            <a:xfrm>
              <a:off x="6913402" y="2118839"/>
              <a:ext cx="2412844" cy="1930275"/>
            </a:xfrm>
            <a:prstGeom prst="roundRect">
              <a:avLst>
                <a:gd fmla="val 10000" name="adj"/>
              </a:avLst>
            </a:prstGeom>
            <a:solidFill>
              <a:srgbClr val="93D5C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5"/>
            <p:cNvSpPr txBox="1"/>
            <p:nvPr/>
          </p:nvSpPr>
          <p:spPr>
            <a:xfrm>
              <a:off x="6969938" y="2175375"/>
              <a:ext cx="2299772" cy="1817203"/>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Research Profile -  ORCiD. CRediT, DOIs, using multiple persistent identifiers to build a corpus of work</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4" name="Shape 384"/>
        <p:cNvGrpSpPr/>
        <p:nvPr/>
      </p:nvGrpSpPr>
      <p:grpSpPr>
        <a:xfrm>
          <a:off x="0" y="0"/>
          <a:ext cx="0" cy="0"/>
          <a:chOff x="0" y="0"/>
          <a:chExt cx="0" cy="0"/>
        </a:xfrm>
      </p:grpSpPr>
      <p:sp>
        <p:nvSpPr>
          <p:cNvPr id="385" name="Google Shape;385;p36"/>
          <p:cNvSpPr txBox="1"/>
          <p:nvPr>
            <p:ph type="title"/>
          </p:nvPr>
        </p:nvSpPr>
        <p:spPr>
          <a:xfrm>
            <a:off x="494400" y="0"/>
            <a:ext cx="112032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Rockwell"/>
              <a:buNone/>
            </a:pPr>
            <a:r>
              <a:rPr lang="en-GB">
                <a:latin typeface="Rockwell"/>
                <a:ea typeface="Rockwell"/>
                <a:cs typeface="Rockwell"/>
                <a:sym typeface="Rockwell"/>
              </a:rPr>
              <a:t>So, what is research data?​</a:t>
            </a:r>
            <a:endParaRPr/>
          </a:p>
        </p:txBody>
      </p:sp>
      <p:pic>
        <p:nvPicPr>
          <p:cNvPr id="386" name="Google Shape;386;p36"/>
          <p:cNvPicPr preferRelativeResize="0"/>
          <p:nvPr/>
        </p:nvPicPr>
        <p:blipFill rotWithShape="1">
          <a:blip r:embed="rId4">
            <a:alphaModFix/>
          </a:blip>
          <a:srcRect b="0" l="0" r="0" t="0"/>
          <a:stretch/>
        </p:blipFill>
        <p:spPr>
          <a:xfrm>
            <a:off x="494399" y="2247947"/>
            <a:ext cx="5525400" cy="2362107"/>
          </a:xfrm>
          <a:prstGeom prst="rect">
            <a:avLst/>
          </a:prstGeom>
          <a:solidFill>
            <a:srgbClr val="FFFFFF"/>
          </a:solidFill>
          <a:ln>
            <a:noFill/>
          </a:ln>
        </p:spPr>
      </p:pic>
      <p:sp>
        <p:nvSpPr>
          <p:cNvPr id="387" name="Google Shape;387;p36"/>
          <p:cNvSpPr txBox="1"/>
          <p:nvPr>
            <p:ph idx="2" type="body"/>
          </p:nvPr>
        </p:nvSpPr>
        <p:spPr>
          <a:xfrm>
            <a:off x="6172204" y="1647429"/>
            <a:ext cx="5525400" cy="3851275"/>
          </a:xfrm>
          <a:prstGeom prst="rect">
            <a:avLst/>
          </a:prstGeom>
          <a:noFill/>
          <a:ln>
            <a:noFill/>
          </a:ln>
        </p:spPr>
        <p:txBody>
          <a:bodyPr anchorCtr="0" anchor="t" bIns="60950" lIns="121900" spcFirstLastPara="1" rIns="121900" wrap="square" tIns="60950">
            <a:normAutofit/>
          </a:bodyPr>
          <a:lstStyle/>
          <a:p>
            <a:pPr indent="-228594" lvl="0" marL="228594" rtl="0" algn="l">
              <a:lnSpc>
                <a:spcPct val="90000"/>
              </a:lnSpc>
              <a:spcBef>
                <a:spcPts val="0"/>
              </a:spcBef>
              <a:spcAft>
                <a:spcPts val="0"/>
              </a:spcAft>
              <a:buClr>
                <a:schemeClr val="dk1"/>
              </a:buClr>
              <a:buSzPts val="2153"/>
              <a:buChar char="▪"/>
            </a:pPr>
            <a:r>
              <a:rPr lang="en-GB" sz="2533">
                <a:latin typeface="Arial"/>
                <a:ea typeface="Arial"/>
                <a:cs typeface="Arial"/>
                <a:sym typeface="Arial"/>
              </a:rPr>
              <a:t>Digital information either </a:t>
            </a:r>
            <a:r>
              <a:rPr b="1" lang="en-GB" sz="2533">
                <a:latin typeface="Arial"/>
                <a:ea typeface="Arial"/>
                <a:cs typeface="Arial"/>
                <a:sym typeface="Arial"/>
              </a:rPr>
              <a:t>created </a:t>
            </a:r>
            <a:r>
              <a:rPr lang="en-GB" sz="2533">
                <a:latin typeface="Arial"/>
                <a:ea typeface="Arial"/>
                <a:cs typeface="Arial"/>
                <a:sym typeface="Arial"/>
              </a:rPr>
              <a:t>or </a:t>
            </a:r>
            <a:r>
              <a:rPr b="1" lang="en-GB" sz="2533">
                <a:latin typeface="Arial"/>
                <a:ea typeface="Arial"/>
                <a:cs typeface="Arial"/>
                <a:sym typeface="Arial"/>
              </a:rPr>
              <a:t>used</a:t>
            </a:r>
            <a:r>
              <a:rPr lang="en-GB" sz="2533">
                <a:latin typeface="Arial"/>
                <a:ea typeface="Arial"/>
                <a:cs typeface="Arial"/>
                <a:sym typeface="Arial"/>
              </a:rPr>
              <a:t> as part of research​</a:t>
            </a:r>
            <a:endParaRPr/>
          </a:p>
          <a:p>
            <a:pPr indent="-228594" lvl="0" marL="228594" rtl="0" algn="l">
              <a:lnSpc>
                <a:spcPct val="90000"/>
              </a:lnSpc>
              <a:spcBef>
                <a:spcPts val="1000"/>
              </a:spcBef>
              <a:spcAft>
                <a:spcPts val="0"/>
              </a:spcAft>
              <a:buClr>
                <a:schemeClr val="dk1"/>
              </a:buClr>
              <a:buSzPts val="2153"/>
              <a:buChar char="▪"/>
            </a:pPr>
            <a:r>
              <a:rPr lang="en-GB" sz="2533">
                <a:latin typeface="Arial"/>
                <a:ea typeface="Arial"/>
                <a:cs typeface="Arial"/>
                <a:sym typeface="Arial"/>
              </a:rPr>
              <a:t>Often </a:t>
            </a:r>
            <a:r>
              <a:rPr b="1" lang="en-GB" sz="2533">
                <a:latin typeface="Arial"/>
                <a:ea typeface="Arial"/>
                <a:cs typeface="Arial"/>
                <a:sym typeface="Arial"/>
              </a:rPr>
              <a:t>underpins</a:t>
            </a:r>
            <a:r>
              <a:rPr lang="en-GB" sz="2533">
                <a:latin typeface="Arial"/>
                <a:ea typeface="Arial"/>
                <a:cs typeface="Arial"/>
                <a:sym typeface="Arial"/>
              </a:rPr>
              <a:t> a research claim</a:t>
            </a:r>
            <a:endParaRPr/>
          </a:p>
          <a:p>
            <a:pPr indent="-228594" lvl="0" marL="228594" rtl="0" algn="l">
              <a:lnSpc>
                <a:spcPct val="90000"/>
              </a:lnSpc>
              <a:spcBef>
                <a:spcPts val="1000"/>
              </a:spcBef>
              <a:spcAft>
                <a:spcPts val="0"/>
              </a:spcAft>
              <a:buClr>
                <a:schemeClr val="dk1"/>
              </a:buClr>
              <a:buSzPts val="2153"/>
              <a:buChar char="▪"/>
            </a:pPr>
            <a:r>
              <a:rPr lang="en-GB" sz="2533">
                <a:latin typeface="Arial"/>
                <a:ea typeface="Arial"/>
                <a:cs typeface="Arial"/>
                <a:sym typeface="Arial"/>
              </a:rPr>
              <a:t>May have high </a:t>
            </a:r>
            <a:r>
              <a:rPr b="1" lang="en-GB" sz="2533">
                <a:latin typeface="Arial"/>
                <a:ea typeface="Arial"/>
                <a:cs typeface="Arial"/>
                <a:sym typeface="Arial"/>
              </a:rPr>
              <a:t>re-use</a:t>
            </a:r>
            <a:r>
              <a:rPr lang="en-GB" sz="2533">
                <a:latin typeface="Arial"/>
                <a:ea typeface="Arial"/>
                <a:cs typeface="Arial"/>
                <a:sym typeface="Arial"/>
              </a:rPr>
              <a:t> value, even for unrelated disciplines</a:t>
            </a:r>
            <a:endParaRPr/>
          </a:p>
          <a:p>
            <a:pPr indent="-228594" lvl="0" marL="228594" rtl="0" algn="l">
              <a:lnSpc>
                <a:spcPct val="90000"/>
              </a:lnSpc>
              <a:spcBef>
                <a:spcPts val="1000"/>
              </a:spcBef>
              <a:spcAft>
                <a:spcPts val="0"/>
              </a:spcAft>
              <a:buClr>
                <a:schemeClr val="dk1"/>
              </a:buClr>
              <a:buSzPts val="2153"/>
              <a:buChar char="▪"/>
            </a:pPr>
            <a:r>
              <a:rPr lang="en-GB" sz="2533">
                <a:latin typeface="Arial"/>
                <a:ea typeface="Arial"/>
                <a:cs typeface="Arial"/>
                <a:sym typeface="Arial"/>
              </a:rPr>
              <a:t>Excludes data associated with research, e.g. reports, project websites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niversity of Bristol (Main URL)">
  <a:themeElements>
    <a:clrScheme name="University of Bristol">
      <a:dk1>
        <a:srgbClr val="000000"/>
      </a:dk1>
      <a:lt1>
        <a:srgbClr val="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niversity of Bristol (Custom URL)">
  <a:themeElements>
    <a:clrScheme name="University of Bristol">
      <a:dk1>
        <a:srgbClr val="000000"/>
      </a:dk1>
      <a:lt1>
        <a:srgbClr val="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 Clarke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0x0101003CC54A4E1965504CBEA83095882A34D5</vt:lpwstr>
  </property>
  <property fmtid="{D5CDD505-2E9C-101B-9397-08002B2CF9AE}" pid="3" name="TaxKeyword">
    <vt:lpwstr/>
  </property>
  <property fmtid="{D5CDD505-2E9C-101B-9397-08002B2CF9AE}" pid="4" name="MediaServiceImageTags">
    <vt:lpwstr/>
  </property>
  <property fmtid="{D5CDD505-2E9C-101B-9397-08002B2CF9AE}" pid="5" name="Order">
    <vt:r8>797100.0</vt:r8>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