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Noto Sans Symbols"/>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imPM+HAOP163lfeO7T4nLthup8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5E6B88-36D6-4224-BAAA-4FB54FD58F95}">
  <a:tblStyle styleId="{EA5E6B88-36D6-4224-BAAA-4FB54FD58F9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NotoSansSymbols-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NotoSansSymbol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ob.padlet.org/lhowson/gk71luhjwpopt8r4"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1b3a5d9146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21b3a5d9146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Planning an overall workshop: (Eilis)</a:t>
            </a:r>
            <a:r>
              <a:rPr b="0" i="0" lang="en-GB" sz="1100" u="none" strike="noStrike">
                <a:solidFill>
                  <a:srgbClr val="000000"/>
                </a:solidFill>
                <a:latin typeface="Calibri"/>
                <a:ea typeface="Calibri"/>
                <a:cs typeface="Calibri"/>
                <a:sym typeface="Calibri"/>
              </a:rPr>
              <a:t> specifying outcomes, and how progress / change will be evaluated</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facilitated group discussions of</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outcomes the trainers would hope trainees would achieve, given their overall goals (changes in knowledge, in skills, in beliefs, in behaviour, in motivation, etc)</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overall approaches they expect to use (online or in-person, flipped, etc)</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Reflections from</a:t>
            </a:r>
            <a:r>
              <a:rPr b="0" i="0" lang="en-GB" sz="1100" u="none" strike="noStrike">
                <a:solidFill>
                  <a:srgbClr val="7030A0"/>
                </a:solidFill>
                <a:latin typeface="Calibri"/>
                <a:ea typeface="Calibri"/>
                <a:cs typeface="Calibri"/>
                <a:sym typeface="Calibri"/>
              </a:rPr>
              <a:t> training / skills lead </a:t>
            </a:r>
            <a:r>
              <a:rPr b="0" i="0" lang="en-GB" sz="1100" u="none" strike="noStrike">
                <a:solidFill>
                  <a:srgbClr val="C00000"/>
                </a:solidFill>
                <a:latin typeface="Calibri"/>
                <a:ea typeface="Calibri"/>
                <a:cs typeface="Calibri"/>
                <a:sym typeface="Calibri"/>
              </a:rPr>
              <a:t>and from topic lead </a:t>
            </a:r>
            <a:r>
              <a:rPr b="0" i="0" lang="en-GB" sz="1100" u="none" strike="noStrike">
                <a:solidFill>
                  <a:srgbClr val="000000"/>
                </a:solidFill>
                <a:latin typeface="Calibri"/>
                <a:ea typeface="Calibri"/>
                <a:cs typeface="Calibri"/>
                <a:sym typeface="Calibri"/>
              </a:rPr>
              <a:t>on what they heard in the discussions, things that might have been missed, over-emphasised, other ways of looking at things, pros and cons of different approaches, how different outcomes can be evaluated, etc, with examples illustrating these things</a:t>
            </a:r>
            <a:endParaRPr b="0" i="0" sz="1100" u="none" strike="noStrike">
              <a:solidFill>
                <a:srgbClr val="7030A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 aims, outcomes, approach and evaluation they plan for their workshops</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Introduce facilitated group activity to divide their workshop into individual sessions</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outline the main sessions likely to make up their workshop, and which of them is going to leading planning for each session today.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Consider your audience and the expected level of learning</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Make your outcomes measurable and specific</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  Avoid “understand”, “discuss”, “show a knowledge of” as they are ambiguous and difficult to measure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Low level outcomes from the bottom, higher level outcomes at the top. Doesn’t have to be in order and will go through many stages in cycles – (e.g. dissertation/project work as you discover new knowledge/terminology, you may have to go back to remember/understand)</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Font typeface="Calibri"/>
              <a:buNone/>
            </a:pPr>
            <a:r>
              <a:t/>
            </a:r>
            <a:endParaRPr b="1">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GB" sz="1100" u="none" strike="noStrike">
                <a:solidFill>
                  <a:srgbClr val="000000"/>
                </a:solidFill>
                <a:latin typeface="Calibri"/>
                <a:ea typeface="Calibri"/>
                <a:cs typeface="Calibri"/>
                <a:sym typeface="Calibri"/>
              </a:rPr>
              <a:t>Breaking down “workshops” into sessions of learning to enable trainees to put theory into practice, ask questions and experiment.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1b3a5d9146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21b3a5d9146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Planning an overall workshop: (Eilis)</a:t>
            </a:r>
            <a:r>
              <a:rPr b="0" i="0" lang="en-GB" sz="1100" u="none" strike="noStrike">
                <a:solidFill>
                  <a:srgbClr val="000000"/>
                </a:solidFill>
                <a:latin typeface="Calibri"/>
                <a:ea typeface="Calibri"/>
                <a:cs typeface="Calibri"/>
                <a:sym typeface="Calibri"/>
              </a:rPr>
              <a:t> specifying outcomes, and how progress / change will be evaluated</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facilitated group discussions of</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outcomes the trainers would hope trainees would achieve, given their overall goals (changes in knowledge, in skills, in beliefs, in behaviour, in motivation, etc)</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What overall approaches they expect to use (online or in-person, flipped, etc)</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Reflections from</a:t>
            </a:r>
            <a:r>
              <a:rPr b="0" i="0" lang="en-GB" sz="1100" u="none" strike="noStrike">
                <a:solidFill>
                  <a:srgbClr val="7030A0"/>
                </a:solidFill>
                <a:latin typeface="Calibri"/>
                <a:ea typeface="Calibri"/>
                <a:cs typeface="Calibri"/>
                <a:sym typeface="Calibri"/>
              </a:rPr>
              <a:t> training / skills lead </a:t>
            </a:r>
            <a:r>
              <a:rPr b="0" i="0" lang="en-GB" sz="1100" u="none" strike="noStrike">
                <a:solidFill>
                  <a:srgbClr val="C00000"/>
                </a:solidFill>
                <a:latin typeface="Calibri"/>
                <a:ea typeface="Calibri"/>
                <a:cs typeface="Calibri"/>
                <a:sym typeface="Calibri"/>
              </a:rPr>
              <a:t>and from topic lead </a:t>
            </a:r>
            <a:r>
              <a:rPr b="0" i="0" lang="en-GB" sz="1100" u="none" strike="noStrike">
                <a:solidFill>
                  <a:srgbClr val="000000"/>
                </a:solidFill>
                <a:latin typeface="Calibri"/>
                <a:ea typeface="Calibri"/>
                <a:cs typeface="Calibri"/>
                <a:sym typeface="Calibri"/>
              </a:rPr>
              <a:t>on what they heard in the discussions, things that might have been missed, over-emphasised, other ways of looking at things, pros and cons of different approaches, how different outcomes can be evaluated, etc, with examples illustrating these things</a:t>
            </a:r>
            <a:endParaRPr b="0" i="0" sz="1100" u="none" strike="noStrike">
              <a:solidFill>
                <a:srgbClr val="7030A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 aims, outcomes, approach and evaluation they plan for their workshops</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Introduce facilitated group activity to divide their workshop into individual sessions</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outline the main sessions likely to make up their workshop, and which of them is going to leading planning for each session today.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Once we have outcomes we move onto how we are going to teach/support/facilitate the session and the activities we are going to use.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You need to ask yourself the questions above to try and limit your own preferences of activity as we all learn differently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Consider how you will manage activities – Discussion and case studies – checking in and keeping on topic</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Padlet activity – individually post what learning tasks they enjoy – explore as a group and identify themes - </a:t>
            </a:r>
            <a:r>
              <a:rPr lang="en-GB" sz="1200" u="sng">
                <a:solidFill>
                  <a:schemeClr val="hlink"/>
                </a:solidFill>
                <a:latin typeface="Calibri"/>
                <a:ea typeface="Calibri"/>
                <a:cs typeface="Calibri"/>
                <a:sym typeface="Calibri"/>
                <a:hlinkClick r:id="rId2"/>
              </a:rPr>
              <a:t>https://uob.padlet.org/lhowson/gk71luhjwpopt8r4</a:t>
            </a: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Highlight - Explanation by instructor (minimise if possible)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Discussion</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Case studies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Background knowledge probe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Peer review (esp for teaching)</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Working parties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Worked example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Toy examples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Calibri"/>
                <a:ea typeface="Calibri"/>
                <a:cs typeface="Calibri"/>
                <a:sym typeface="Calibri"/>
              </a:rPr>
              <a:t>Guided application to own work</a:t>
            </a:r>
            <a:endParaRPr>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100"/>
              <a:buNone/>
            </a:pPr>
            <a:r>
              <a:t/>
            </a:r>
            <a:endParaRPr b="1">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We don’t want to leave learning to chance and hope that by the end of the session participants have succeeded, so we need to check progress during the session.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GB" sz="1200">
                <a:solidFill>
                  <a:schemeClr val="dk1"/>
                </a:solidFill>
                <a:latin typeface="Calibri"/>
                <a:ea typeface="Calibri"/>
                <a:cs typeface="Calibri"/>
                <a:sym typeface="Calibri"/>
              </a:rPr>
              <a:t>Your learning activities can be an assessment in themselves – Discussion is a great way of seeing who is engaging and what questions/comments are coming through to see progress or sticking points.</a:t>
            </a:r>
            <a:endParaRPr/>
          </a:p>
        </p:txBody>
      </p:sp>
      <p:sp>
        <p:nvSpPr>
          <p:cNvPr id="227" name="Google Shape;22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Introduction to the day:</a:t>
            </a:r>
            <a:r>
              <a:rPr b="0" i="0" lang="en-GB" sz="1100" u="none" strike="noStrike">
                <a:solidFill>
                  <a:srgbClr val="000000"/>
                </a:solidFill>
                <a:latin typeface="Calibri"/>
                <a:ea typeface="Calibri"/>
                <a:cs typeface="Calibri"/>
                <a:sym typeface="Calibri"/>
              </a:rPr>
              <a:t> </a:t>
            </a:r>
            <a:r>
              <a:rPr b="0" i="0" lang="en-GB" sz="1100" u="none" strike="noStrike">
                <a:solidFill>
                  <a:srgbClr val="7030A0"/>
                </a:solidFill>
                <a:latin typeface="Calibri"/>
                <a:ea typeface="Calibri"/>
                <a:cs typeface="Calibri"/>
                <a:sym typeface="Calibri"/>
              </a:rPr>
              <a:t>short outline of the day followed by open discussion of everyone’s aims and hopes for the day</a:t>
            </a:r>
            <a:endParaRPr b="0"/>
          </a:p>
          <a:p>
            <a:pPr indent="0" lvl="0" marL="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Practice planning an individual session (Nat): </a:t>
            </a:r>
            <a:r>
              <a:rPr b="0" i="0" lang="en-GB" sz="1100" u="none" strike="noStrike">
                <a:solidFill>
                  <a:srgbClr val="000000"/>
                </a:solidFill>
                <a:latin typeface="Calibri"/>
                <a:ea typeface="Calibri"/>
                <a:cs typeface="Calibri"/>
                <a:sym typeface="Calibri"/>
              </a:rPr>
              <a:t>Matching learning outcomes to learning activities, include progress checks.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Introduce planning session</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Individually</a:t>
            </a:r>
            <a:r>
              <a:rPr b="0" i="0" lang="en-GB" sz="1100" u="none" strike="noStrike">
                <a:solidFill>
                  <a:srgbClr val="000000"/>
                </a:solidFill>
                <a:latin typeface="Calibri"/>
                <a:ea typeface="Calibri"/>
                <a:cs typeface="Calibri"/>
                <a:sym typeface="Calibri"/>
              </a:rPr>
              <a:t>, participants plan a session in their workshop, including intended outcomes, learning resources, a range of activities, and progress checks</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Call in </a:t>
            </a:r>
            <a:r>
              <a:rPr b="0" i="0" lang="en-GB" sz="1100" u="none" strike="noStrike">
                <a:solidFill>
                  <a:srgbClr val="7030A0"/>
                </a:solidFill>
                <a:latin typeface="Calibri"/>
                <a:ea typeface="Calibri"/>
                <a:cs typeface="Calibri"/>
                <a:sym typeface="Calibri"/>
              </a:rPr>
              <a:t>training skills</a:t>
            </a:r>
            <a:r>
              <a:rPr b="0" i="0" lang="en-GB" sz="1100" u="none" strike="noStrike">
                <a:solidFill>
                  <a:srgbClr val="000000"/>
                </a:solidFill>
                <a:latin typeface="Calibri"/>
                <a:ea typeface="Calibri"/>
                <a:cs typeface="Calibri"/>
                <a:sym typeface="Calibri"/>
              </a:rPr>
              <a:t> / </a:t>
            </a:r>
            <a:r>
              <a:rPr b="0" i="0" lang="en-GB" sz="1100" u="none" strike="noStrike">
                <a:solidFill>
                  <a:srgbClr val="C00000"/>
                </a:solidFill>
                <a:latin typeface="Calibri"/>
                <a:ea typeface="Calibri"/>
                <a:cs typeface="Calibri"/>
                <a:sym typeface="Calibri"/>
              </a:rPr>
              <a:t>topic leads</a:t>
            </a:r>
            <a:r>
              <a:rPr b="0" i="0" lang="en-GB" sz="1100" u="none" strike="noStrike">
                <a:solidFill>
                  <a:srgbClr val="000000"/>
                </a:solidFill>
                <a:latin typeface="Calibri"/>
                <a:ea typeface="Calibri"/>
                <a:cs typeface="Calibri"/>
                <a:sym typeface="Calibri"/>
              </a:rPr>
              <a:t> where needed</a:t>
            </a:r>
            <a:endParaRPr b="0" i="0" sz="1100" u="none" strike="noStrike">
              <a:solidFill>
                <a:srgbClr val="000000"/>
              </a:solidFill>
              <a:latin typeface="Courier New"/>
              <a:ea typeface="Courier New"/>
              <a:cs typeface="Courier New"/>
              <a:sym typeface="Courier New"/>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discussion and reflection</a:t>
            </a:r>
            <a:endParaRPr b="0" i="0" sz="1100" u="none" strike="noStrike">
              <a:solidFill>
                <a:srgbClr val="000000"/>
              </a:solidFill>
              <a:latin typeface="Noto Sans Symbols"/>
              <a:ea typeface="Noto Sans Symbols"/>
              <a:cs typeface="Noto Sans Symbols"/>
              <a:sym typeface="Noto Sans Symbols"/>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their conclusions</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Helping trainees adopt open research practices after the workshop (Matt):</a:t>
            </a:r>
            <a:r>
              <a:rPr b="0" i="0" lang="en-GB" sz="1100" u="none" strike="noStrike">
                <a:solidFill>
                  <a:srgbClr val="000000"/>
                </a:solidFill>
                <a:latin typeface="Calibri"/>
                <a:ea typeface="Calibri"/>
                <a:cs typeface="Calibri"/>
                <a:sym typeface="Calibri"/>
              </a:rPr>
              <a:t> Tips to help trainees adopt open research practices when their work environment may not necessarily support that</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Ten simple rules for implementing open and reproducible research practices after attending a training course (from preprint)</a:t>
            </a:r>
            <a:endParaRPr b="0" i="0" sz="1100" u="none" strike="noStrike">
              <a:solidFill>
                <a:srgbClr val="000000"/>
              </a:solidFill>
              <a:latin typeface="Noto Sans Symbols"/>
              <a:ea typeface="Noto Sans Symbols"/>
              <a:cs typeface="Noto Sans Symbols"/>
              <a:sym typeface="Noto Sans Symbols"/>
            </a:endParaRPr>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Real world examples / stories of the uptake of open code</a:t>
            </a:r>
            <a:endParaRPr b="0" i="0" sz="1100" u="none" strike="noStrike">
              <a:solidFill>
                <a:srgbClr val="000000"/>
              </a:solidFill>
              <a:latin typeface="Noto Sans Symbols"/>
              <a:ea typeface="Noto Sans Symbols"/>
              <a:cs typeface="Noto Sans Symbols"/>
              <a:sym typeface="Noto Sans Symbols"/>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a:t>
            </a:r>
            <a:r>
              <a:rPr b="0" i="0" lang="en-GB" sz="1100" u="sng" strike="noStrike">
                <a:solidFill>
                  <a:srgbClr val="7030A0"/>
                </a:solidFill>
                <a:latin typeface="Calibri"/>
                <a:ea typeface="Calibri"/>
                <a:cs typeface="Calibri"/>
                <a:sym typeface="Calibri"/>
              </a:rPr>
              <a:t>plenary</a:t>
            </a:r>
            <a:r>
              <a:rPr b="0" i="0" lang="en-GB" sz="1100" u="none" strike="noStrike">
                <a:solidFill>
                  <a:srgbClr val="7030A0"/>
                </a:solidFill>
                <a:latin typeface="Calibri"/>
                <a:ea typeface="Calibri"/>
                <a:cs typeface="Calibri"/>
                <a:sym typeface="Calibri"/>
              </a:rPr>
              <a:t> discussion of the challenges that trainees may face in adopting open research practices, </a:t>
            </a:r>
            <a:r>
              <a:rPr b="0" i="0" lang="en-GB" sz="1100" u="none" strike="noStrike">
                <a:solidFill>
                  <a:srgbClr val="C00000"/>
                </a:solidFill>
                <a:latin typeface="Calibri"/>
                <a:ea typeface="Calibri"/>
                <a:cs typeface="Calibri"/>
                <a:sym typeface="Calibri"/>
              </a:rPr>
              <a:t>and how these might be overcome</a:t>
            </a:r>
            <a:endParaRPr b="0" i="0" sz="1100" u="none" strike="noStrike">
              <a:solidFill>
                <a:srgbClr val="000000"/>
              </a:solidFill>
              <a:latin typeface="Noto Sans Symbols"/>
              <a:ea typeface="Noto Sans Symbols"/>
              <a:cs typeface="Noto Sans Symbols"/>
              <a:sym typeface="Noto Sans Symbols"/>
            </a:endParaRPr>
          </a:p>
          <a:p>
            <a:pPr indent="0" lvl="0" marL="0" rtl="0" algn="l">
              <a:lnSpc>
                <a:spcPct val="100000"/>
              </a:lnSpc>
              <a:spcBef>
                <a:spcPts val="0"/>
              </a:spcBef>
              <a:spcAft>
                <a:spcPts val="0"/>
              </a:spcAft>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Font typeface="Arial"/>
              <a:buChar char="•"/>
            </a:pPr>
            <a:r>
              <a:rPr b="1" lang="en-GB">
                <a:latin typeface="Calibri"/>
                <a:ea typeface="Calibri"/>
                <a:cs typeface="Calibri"/>
                <a:sym typeface="Calibri"/>
              </a:rPr>
              <a:t>This was from Neil and linked to the PDF I just took the highlighted rules.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Delivering the workshop:</a:t>
            </a:r>
            <a:r>
              <a:rPr b="0" i="0" lang="en-GB" sz="1100" u="none" strike="noStrike">
                <a:solidFill>
                  <a:srgbClr val="000000"/>
                </a:solidFill>
                <a:latin typeface="Calibri"/>
                <a:ea typeface="Calibri"/>
                <a:cs typeface="Calibri"/>
                <a:sym typeface="Calibri"/>
              </a:rPr>
              <a:t> how to be an effective trainer / facilitator / coach etc (explain these roles).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the exercise</a:t>
            </a:r>
            <a:endParaRPr/>
          </a:p>
          <a:p>
            <a:pPr indent="0" lvl="0" marL="0" rtl="0" algn="l">
              <a:lnSpc>
                <a:spcPct val="100000"/>
              </a:lnSpc>
              <a:spcBef>
                <a:spcPts val="0"/>
              </a:spcBef>
              <a:spcAft>
                <a:spcPts val="0"/>
              </a:spcAft>
              <a:buSzPts val="1100"/>
              <a:buFont typeface="Arial"/>
              <a:buNone/>
            </a:pPr>
            <a:r>
              <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discussion - How did it feel to present / deliver?</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Individually, participants reflect and note their conclusions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Delivering the workshop:</a:t>
            </a:r>
            <a:r>
              <a:rPr b="0" i="0" lang="en-GB" sz="1100" u="none" strike="noStrike">
                <a:solidFill>
                  <a:srgbClr val="000000"/>
                </a:solidFill>
                <a:latin typeface="Calibri"/>
                <a:ea typeface="Calibri"/>
                <a:cs typeface="Calibri"/>
                <a:sym typeface="Calibri"/>
              </a:rPr>
              <a:t> how to be an effective trainer / facilitator / coach etc (explain these roles).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the exercise</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Individually</a:t>
            </a:r>
            <a:r>
              <a:rPr b="0" i="0" lang="en-GB" sz="1100" u="none" strike="noStrike">
                <a:solidFill>
                  <a:srgbClr val="000000"/>
                </a:solidFill>
                <a:latin typeface="Calibri"/>
                <a:ea typeface="Calibri"/>
                <a:cs typeface="Calibri"/>
                <a:sym typeface="Calibri"/>
              </a:rPr>
              <a:t>, identify one aspect of your session that you’re not looking forward to delivering, and plan a rough way of approaching it</a:t>
            </a:r>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practice delivering it; take turns in the role of trainer, learner, observer/feedback</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Facilitated discussion - How did it feel to present / deliver?</a:t>
            </a:r>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Individually, participants reflect and note their conclusions</a:t>
            </a:r>
            <a:endParaRPr/>
          </a:p>
          <a:p>
            <a:pPr indent="69850" lvl="0" marL="0" rtl="0" algn="l">
              <a:lnSpc>
                <a:spcPct val="100000"/>
              </a:lnSpc>
              <a:spcBef>
                <a:spcPts val="0"/>
              </a:spcBef>
              <a:spcAft>
                <a:spcPts val="0"/>
              </a:spcAft>
              <a:buSzPts val="1100"/>
              <a:buFont typeface="Arial"/>
              <a:buNone/>
            </a:pPr>
            <a:r>
              <a:t/>
            </a:r>
            <a:endParaRPr b="0" i="0" sz="1100" u="none" strike="noStrike">
              <a:solidFill>
                <a:srgbClr val="00000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Results of Menti - https://www.mentimeter.com/app/presentation/alvrtciucaf56td6zkyfx9jyvuham6zh/wtqkp18o5urf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Consider:</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Your teaching style/approach </a:t>
            </a:r>
            <a:r>
              <a:rPr lang="en-GB" sz="1200">
                <a:solidFill>
                  <a:schemeClr val="dk1"/>
                </a:solidFill>
                <a:latin typeface="Calibri"/>
                <a:ea typeface="Calibri"/>
                <a:cs typeface="Calibri"/>
                <a:sym typeface="Calibri"/>
              </a:rPr>
              <a:t>– don’t be afraid of mistakes and not knowing answers to all questions – these can be great learning moments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Consider your approach to teaching and how this has been influenced by how your were taught.</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Level of learning</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What do they know, what do they need to know?</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Balance</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THEY should be doing the learning, think about how much content vs activity</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Accessibility</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Pace, slide structure and contrast, closed captions on videos, allowing enough time for tasks, variety of activities and ways to engage.</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b="1" lang="en-GB" sz="1200">
                <a:solidFill>
                  <a:schemeClr val="dk1"/>
                </a:solidFill>
                <a:latin typeface="Calibri"/>
                <a:ea typeface="Calibri"/>
                <a:cs typeface="Calibri"/>
                <a:sym typeface="Calibri"/>
              </a:rPr>
              <a:t>Tools</a:t>
            </a:r>
            <a:endParaRPr b="1"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What tools will you use? Have you tested them do the learners know about them and can access?</a:t>
            </a:r>
            <a:endParaRPr sz="12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SzPts val="1100"/>
              <a:buChar char="•"/>
            </a:pPr>
            <a:r>
              <a:rPr lang="en-GB" sz="1200">
                <a:solidFill>
                  <a:schemeClr val="dk1"/>
                </a:solidFill>
                <a:latin typeface="Calibri"/>
                <a:ea typeface="Calibri"/>
                <a:cs typeface="Calibri"/>
                <a:sym typeface="Calibri"/>
              </a:rPr>
              <a:t>Asking simple questions</a:t>
            </a:r>
            <a:endParaRPr b="1">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Workshop planning session:</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Staged writing of workshops plans using templates provided (overall plan, session design, activities, progress checking, overall evaluation)</a:t>
            </a:r>
            <a:endParaRPr/>
          </a:p>
          <a:p>
            <a:pPr indent="-285750" lvl="1" marL="74295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confirm workshop sessions each member will lead on designing, write for 15 mins, review each others’ draft for 5 mins, feedback, repeat.</a:t>
            </a:r>
            <a:endParaRPr/>
          </a:p>
          <a:p>
            <a:pPr indent="-285750" lvl="1" marL="74295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Call in </a:t>
            </a:r>
            <a:r>
              <a:rPr b="0" i="0" lang="en-GB" sz="1100" u="none" strike="noStrike">
                <a:solidFill>
                  <a:srgbClr val="7030A0"/>
                </a:solidFill>
                <a:latin typeface="Calibri"/>
                <a:ea typeface="Calibri"/>
                <a:cs typeface="Calibri"/>
                <a:sym typeface="Calibri"/>
              </a:rPr>
              <a:t>training skills</a:t>
            </a:r>
            <a:r>
              <a:rPr b="0" i="0" lang="en-GB" sz="1100" u="none" strike="noStrike">
                <a:solidFill>
                  <a:srgbClr val="000000"/>
                </a:solidFill>
                <a:latin typeface="Calibri"/>
                <a:ea typeface="Calibri"/>
                <a:cs typeface="Calibri"/>
                <a:sym typeface="Calibri"/>
              </a:rPr>
              <a:t> / </a:t>
            </a:r>
            <a:r>
              <a:rPr b="0" i="0" lang="en-GB" sz="1100" u="none" strike="noStrike">
                <a:solidFill>
                  <a:srgbClr val="C00000"/>
                </a:solidFill>
                <a:latin typeface="Calibri"/>
                <a:ea typeface="Calibri"/>
                <a:cs typeface="Calibri"/>
                <a:sym typeface="Calibri"/>
              </a:rPr>
              <a:t>topic leads</a:t>
            </a:r>
            <a:r>
              <a:rPr b="0" i="0" lang="en-GB" sz="1100" u="none" strike="noStrike">
                <a:solidFill>
                  <a:srgbClr val="000000"/>
                </a:solidFill>
                <a:latin typeface="Calibri"/>
                <a:ea typeface="Calibri"/>
                <a:cs typeface="Calibri"/>
                <a:sym typeface="Calibri"/>
              </a:rPr>
              <a:t> where needed</a:t>
            </a:r>
            <a:endParaRPr b="0" i="0" sz="1100" u="none" strike="noStrike">
              <a:solidFill>
                <a:srgbClr val="000000"/>
              </a:solidFill>
              <a:latin typeface="Courier New"/>
              <a:ea typeface="Courier New"/>
              <a:cs typeface="Courier New"/>
              <a:sym typeface="Courier New"/>
            </a:endParaRPr>
          </a:p>
          <a:p>
            <a:pPr indent="-69850" lvl="0" marL="0" rtl="0" algn="l">
              <a:lnSpc>
                <a:spcPct val="100000"/>
              </a:lnSpc>
              <a:spcBef>
                <a:spcPts val="0"/>
              </a:spcBef>
              <a:spcAft>
                <a:spcPts val="0"/>
              </a:spcAft>
              <a:buSzPts val="1100"/>
              <a:buFont typeface="Arial"/>
              <a:buChar char="•"/>
            </a:pPr>
            <a:r>
              <a:rPr b="0" i="0" lang="en-GB" sz="1100" u="sng" strike="noStrike">
                <a:solidFill>
                  <a:srgbClr val="000000"/>
                </a:solidFill>
                <a:latin typeface="Calibri"/>
                <a:ea typeface="Calibri"/>
                <a:cs typeface="Calibri"/>
                <a:sym typeface="Calibri"/>
              </a:rPr>
              <a:t>In groups</a:t>
            </a:r>
            <a:r>
              <a:rPr b="0" i="0" lang="en-GB" sz="1100" u="none" strike="noStrike">
                <a:solidFill>
                  <a:srgbClr val="000000"/>
                </a:solidFill>
                <a:latin typeface="Calibri"/>
                <a:ea typeface="Calibri"/>
                <a:cs typeface="Calibri"/>
                <a:sym typeface="Calibri"/>
              </a:rPr>
              <a:t>, participants reflect and note their conclusions, and agree practical next steps to make sure the work continues after today</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GB" sz="1100" u="none" strike="noStrike">
                <a:solidFill>
                  <a:srgbClr val="000000"/>
                </a:solidFill>
                <a:latin typeface="Calibri"/>
                <a:ea typeface="Calibri"/>
                <a:cs typeface="Calibri"/>
                <a:sym typeface="Calibri"/>
              </a:rPr>
              <a:t>Next steps</a:t>
            </a:r>
            <a:endParaRPr b="0"/>
          </a:p>
          <a:p>
            <a:pPr indent="-69850" lvl="0" marL="0" rtl="0" algn="l">
              <a:lnSpc>
                <a:spcPct val="100000"/>
              </a:lnSpc>
              <a:spcBef>
                <a:spcPts val="0"/>
              </a:spcBef>
              <a:spcAft>
                <a:spcPts val="0"/>
              </a:spcAft>
              <a:buSzPts val="1100"/>
              <a:buChar char="●"/>
            </a:pPr>
            <a:r>
              <a:rPr b="0" i="0" lang="en-GB" sz="1100" u="none" strike="noStrike">
                <a:solidFill>
                  <a:srgbClr val="000000"/>
                </a:solidFill>
                <a:latin typeface="Calibri"/>
                <a:ea typeface="Calibri"/>
                <a:cs typeface="Calibri"/>
                <a:sym typeface="Calibri"/>
              </a:rPr>
              <a:t>What UKRN expect and will do – a workshop run in July, reflection in Aug/Sept, further workshops in 23-24</a:t>
            </a:r>
            <a:endParaRPr b="0"/>
          </a:p>
          <a:p>
            <a:pPr indent="-69850" lvl="0" marL="0" rtl="0" algn="l">
              <a:lnSpc>
                <a:spcPct val="100000"/>
              </a:lnSpc>
              <a:spcBef>
                <a:spcPts val="0"/>
              </a:spcBef>
              <a:spcAft>
                <a:spcPts val="0"/>
              </a:spcAft>
              <a:buSzPts val="1100"/>
              <a:buChar char="●"/>
            </a:pPr>
            <a:r>
              <a:rPr b="0" i="0" lang="en-GB" sz="1100" u="none" strike="noStrike">
                <a:solidFill>
                  <a:srgbClr val="7030A0"/>
                </a:solidFill>
                <a:latin typeface="Calibri"/>
                <a:ea typeface="Calibri"/>
                <a:cs typeface="Calibri"/>
                <a:sym typeface="Calibri"/>
              </a:rPr>
              <a:t>Specific commitments to action from each group; who will do what, by when?</a:t>
            </a:r>
            <a:endParaRPr b="0"/>
          </a:p>
          <a:p>
            <a:pPr indent="-69850" lvl="0" marL="0" rtl="0" algn="l">
              <a:lnSpc>
                <a:spcPct val="100000"/>
              </a:lnSpc>
              <a:spcBef>
                <a:spcPts val="0"/>
              </a:spcBef>
              <a:spcAft>
                <a:spcPts val="0"/>
              </a:spcAft>
              <a:buSzPts val="1100"/>
              <a:buChar char="●"/>
            </a:pPr>
            <a:r>
              <a:rPr b="0" i="0" lang="en-GB" sz="1100" u="none" strike="noStrike">
                <a:solidFill>
                  <a:srgbClr val="000000"/>
                </a:solidFill>
                <a:latin typeface="Calibri"/>
                <a:ea typeface="Calibri"/>
                <a:cs typeface="Calibri"/>
                <a:sym typeface="Calibri"/>
              </a:rPr>
              <a:t>Short facilitated discussion of support trainers expect from their institutions</a:t>
            </a:r>
            <a:endParaRPr b="0"/>
          </a:p>
          <a:p>
            <a:pPr indent="-69850" lvl="0" marL="0" rtl="0" algn="l">
              <a:lnSpc>
                <a:spcPct val="100000"/>
              </a:lnSpc>
              <a:spcBef>
                <a:spcPts val="0"/>
              </a:spcBef>
              <a:spcAft>
                <a:spcPts val="0"/>
              </a:spcAft>
              <a:buSzPts val="1100"/>
              <a:buChar char="●"/>
            </a:pPr>
            <a:r>
              <a:rPr b="0" i="0" lang="en-GB" sz="1100" u="none" strike="noStrike">
                <a:solidFill>
                  <a:srgbClr val="7030A0"/>
                </a:solidFill>
                <a:latin typeface="Calibri"/>
                <a:ea typeface="Calibri"/>
                <a:cs typeface="Calibri"/>
                <a:sym typeface="Calibri"/>
              </a:rPr>
              <a:t>Next steps in evaluation of this event</a:t>
            </a:r>
            <a:endParaRPr b="0"/>
          </a:p>
          <a:p>
            <a:pPr indent="-69850" lvl="0" marL="0" rtl="0" algn="l">
              <a:lnSpc>
                <a:spcPct val="100000"/>
              </a:lnSpc>
              <a:spcBef>
                <a:spcPts val="0"/>
              </a:spcBef>
              <a:spcAft>
                <a:spcPts val="0"/>
              </a:spcAft>
              <a:buSzPts val="1100"/>
              <a:buChar char="●"/>
            </a:pPr>
            <a:r>
              <a:rPr b="0" i="0" lang="en-GB" sz="1100" u="none" strike="noStrike">
                <a:solidFill>
                  <a:srgbClr val="7030A0"/>
                </a:solidFill>
                <a:latin typeface="Calibri"/>
                <a:ea typeface="Calibri"/>
                <a:cs typeface="Calibri"/>
                <a:sym typeface="Calibri"/>
              </a:rPr>
              <a:t>Final reflections, and close</a:t>
            </a:r>
            <a:endParaRPr b="0"/>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1991c707e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21991c707e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Clr>
                <a:schemeClr val="dk1"/>
              </a:buClr>
              <a:buSzPts val="1100"/>
              <a:buChar char="•"/>
            </a:pPr>
            <a:r>
              <a:rPr lang="en-GB">
                <a:solidFill>
                  <a:schemeClr val="dk1"/>
                </a:solidFill>
                <a:latin typeface="Calibri"/>
                <a:ea typeface="Calibri"/>
                <a:cs typeface="Calibri"/>
                <a:sym typeface="Calibri"/>
              </a:rPr>
              <a:t>Note that we are expecting people to work in groups, to produce one workshop plan per group.  The idea is that, as far as possible, this creates a supportive group to help each member deliver their workshop in their institution. Of course, they might decide to run workshops across several institutions, or some other model.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1b3a5d9146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21b3a5d9146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1b3a5d914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21b3a5d914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1b3a5d9146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21b3a5d9146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1b3a5d9146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21b3a5d9146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lnSpc>
                <a:spcPct val="100000"/>
              </a:lnSpc>
              <a:spcBef>
                <a:spcPts val="0"/>
              </a:spcBef>
              <a:spcAft>
                <a:spcPts val="0"/>
              </a:spcAft>
              <a:buSzPts val="1100"/>
              <a:buChar char="●"/>
            </a:pPr>
            <a:r>
              <a:rPr b="1" i="0" lang="en-GB" sz="1100" u="none" strike="noStrike">
                <a:solidFill>
                  <a:srgbClr val="000000"/>
                </a:solidFill>
                <a:latin typeface="Calibri"/>
                <a:ea typeface="Calibri"/>
                <a:cs typeface="Calibri"/>
                <a:sym typeface="Calibri"/>
              </a:rPr>
              <a:t>Identifying your trainees: (Eilis)</a:t>
            </a:r>
            <a:endParaRPr b="0"/>
          </a:p>
          <a:p>
            <a:pPr indent="-69850" lvl="0" marL="0" rtl="0" algn="l">
              <a:lnSpc>
                <a:spcPct val="100000"/>
              </a:lnSpc>
              <a:spcBef>
                <a:spcPts val="0"/>
              </a:spcBef>
              <a:spcAft>
                <a:spcPts val="0"/>
              </a:spcAft>
              <a:buSzPts val="1100"/>
              <a:buFont typeface="Arial"/>
              <a:buChar char="•"/>
            </a:pPr>
            <a:r>
              <a:rPr b="0" i="0" lang="en-GB" sz="1100" u="none" strike="noStrike">
                <a:solidFill>
                  <a:srgbClr val="C00000"/>
                </a:solidFill>
                <a:latin typeface="Calibri"/>
                <a:ea typeface="Calibri"/>
                <a:cs typeface="Calibri"/>
                <a:sym typeface="Calibri"/>
              </a:rPr>
              <a:t>Overview of the topic of each group </a:t>
            </a:r>
            <a:r>
              <a:rPr b="0" i="0" lang="en-GB" sz="1100" u="none" strike="noStrike">
                <a:solidFill>
                  <a:srgbClr val="000000"/>
                </a:solidFill>
                <a:latin typeface="Calibri"/>
                <a:ea typeface="Calibri"/>
                <a:cs typeface="Calibri"/>
                <a:sym typeface="Calibri"/>
              </a:rPr>
              <a:t>(helps people know if they are in the right group)</a:t>
            </a:r>
            <a:endParaRPr b="0" i="0" sz="1100" u="none" strike="noStrike">
              <a:solidFill>
                <a:srgbClr val="C0000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none" strike="noStrike">
                <a:solidFill>
                  <a:srgbClr val="7030A0"/>
                </a:solidFill>
                <a:latin typeface="Calibri"/>
                <a:ea typeface="Calibri"/>
                <a:cs typeface="Calibri"/>
                <a:sym typeface="Calibri"/>
              </a:rPr>
              <a:t>Introduce facilitated group discussions of:</a:t>
            </a:r>
            <a:endParaRPr/>
          </a:p>
          <a:p>
            <a:pPr indent="-298450" lvl="0" marL="349872" rtl="0" algn="l">
              <a:lnSpc>
                <a:spcPct val="100000"/>
              </a:lnSpc>
              <a:spcBef>
                <a:spcPts val="0"/>
              </a:spcBef>
              <a:spcAft>
                <a:spcPts val="0"/>
              </a:spcAft>
              <a:buSzPts val="1100"/>
              <a:buFont typeface="Arial"/>
              <a:buAutoNum type="arabicPeriod"/>
            </a:pPr>
            <a:r>
              <a:rPr b="0" i="0" lang="en-GB" sz="1100" u="none" strike="noStrike">
                <a:solidFill>
                  <a:srgbClr val="C00000"/>
                </a:solidFill>
                <a:latin typeface="Calibri"/>
                <a:ea typeface="Calibri"/>
                <a:cs typeface="Calibri"/>
                <a:sym typeface="Calibri"/>
              </a:rPr>
              <a:t>who the trainers would be targeting – the trainees</a:t>
            </a:r>
            <a:endParaRPr b="0" i="0" sz="1100" u="none" strike="noStrike">
              <a:solidFill>
                <a:srgbClr val="000000"/>
              </a:solidFill>
              <a:latin typeface="Calibri"/>
              <a:ea typeface="Calibri"/>
              <a:cs typeface="Calibri"/>
              <a:sym typeface="Calibri"/>
            </a:endParaRPr>
          </a:p>
          <a:p>
            <a:pPr indent="-298450" lvl="0" marL="349872" rtl="0" algn="l">
              <a:lnSpc>
                <a:spcPct val="100000"/>
              </a:lnSpc>
              <a:spcBef>
                <a:spcPts val="0"/>
              </a:spcBef>
              <a:spcAft>
                <a:spcPts val="0"/>
              </a:spcAft>
              <a:buSzPts val="1100"/>
              <a:buFont typeface="Arial"/>
              <a:buAutoNum type="arabicPeriod"/>
            </a:pPr>
            <a:r>
              <a:rPr b="0" i="0" lang="en-GB" sz="1100" u="none" strike="noStrike">
                <a:solidFill>
                  <a:srgbClr val="7030A0"/>
                </a:solidFill>
                <a:latin typeface="Calibri"/>
                <a:ea typeface="Calibri"/>
                <a:cs typeface="Calibri"/>
                <a:sym typeface="Calibri"/>
              </a:rPr>
              <a:t>how to identify their learning goals</a:t>
            </a:r>
            <a:endParaRPr b="0" i="0" sz="1100" u="none" strike="noStrike">
              <a:solidFill>
                <a:srgbClr val="000000"/>
              </a:solidFill>
              <a:latin typeface="Calibri"/>
              <a:ea typeface="Calibri"/>
              <a:cs typeface="Calibri"/>
              <a:sym typeface="Calibri"/>
            </a:endParaRPr>
          </a:p>
          <a:p>
            <a:pPr indent="-69850" lvl="0" marL="0" rtl="0" algn="l">
              <a:lnSpc>
                <a:spcPct val="100000"/>
              </a:lnSpc>
              <a:spcBef>
                <a:spcPts val="0"/>
              </a:spcBef>
              <a:spcAft>
                <a:spcPts val="0"/>
              </a:spcAft>
              <a:buSzPts val="1100"/>
              <a:buFont typeface="Arial"/>
              <a:buChar char="•"/>
            </a:pPr>
            <a:r>
              <a:rPr b="0" i="0" lang="en-GB" sz="1100" u="none" strike="noStrike">
                <a:solidFill>
                  <a:srgbClr val="000000"/>
                </a:solidFill>
                <a:latin typeface="Calibri"/>
                <a:ea typeface="Calibri"/>
                <a:cs typeface="Calibri"/>
                <a:sym typeface="Calibri"/>
              </a:rPr>
              <a:t>Participants reflect and note their conclusions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1b3a5d9146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21b3a5d9146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25"/>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p:nvPr>
            <p:ph idx="2" type="pic"/>
          </p:nvPr>
        </p:nvSpPr>
        <p:spPr>
          <a:xfrm>
            <a:off x="5183188" y="987425"/>
            <a:ext cx="6172200" cy="4873625"/>
          </a:xfrm>
          <a:prstGeom prst="rect">
            <a:avLst/>
          </a:prstGeom>
          <a:noFill/>
          <a:ln>
            <a:noFill/>
          </a:ln>
        </p:spPr>
      </p:sp>
      <p:sp>
        <p:nvSpPr>
          <p:cNvPr id="58" name="Google Shape;5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3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rgbClr val="FAFAFA"/>
            </a:gs>
            <a:gs pos="100000">
              <a:srgbClr val="CECECE"/>
            </a:gs>
          </a:gsLst>
          <a:lin ang="5400000" scaled="0"/>
        </a:gra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text, outdoor, sign&#10;&#10;Description automatically generated" id="11" name="Google Shape;11;p23"/>
          <p:cNvPicPr preferRelativeResize="0"/>
          <p:nvPr/>
        </p:nvPicPr>
        <p:blipFill rotWithShape="1">
          <a:blip r:embed="rId1">
            <a:alphaModFix/>
          </a:blip>
          <a:srcRect b="0" l="0" r="0" t="0"/>
          <a:stretch/>
        </p:blipFill>
        <p:spPr>
          <a:xfrm>
            <a:off x="10447712" y="148200"/>
            <a:ext cx="1587731" cy="158773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ph type="ctrTitle"/>
          </p:nvPr>
        </p:nvSpPr>
        <p:spPr>
          <a:xfrm>
            <a:off x="1524000" y="2705877"/>
            <a:ext cx="9144000" cy="804085"/>
          </a:xfrm>
          <a:prstGeom prst="rect">
            <a:avLst/>
          </a:prstGeom>
          <a:noFill/>
          <a:ln>
            <a:noFill/>
          </a:ln>
        </p:spPr>
        <p:txBody>
          <a:bodyPr anchorCtr="0" anchor="b" bIns="45700" lIns="91425" spcFirstLastPara="1" rIns="91425" wrap="square" tIns="45700">
            <a:noAutofit/>
          </a:bodyPr>
          <a:lstStyle/>
          <a:p>
            <a:pPr indent="0" lvl="0" marL="0" rtl="0" algn="ctr">
              <a:lnSpc>
                <a:spcPct val="115000"/>
              </a:lnSpc>
              <a:spcBef>
                <a:spcPts val="0"/>
              </a:spcBef>
              <a:spcAft>
                <a:spcPts val="300"/>
              </a:spcAft>
              <a:buClr>
                <a:schemeClr val="dk1"/>
              </a:buClr>
              <a:buSzPts val="990"/>
              <a:buFont typeface="Arial"/>
              <a:buNone/>
            </a:pPr>
            <a:r>
              <a:rPr b="0" lang="en-GB" sz="4940">
                <a:latin typeface="Arial"/>
                <a:ea typeface="Arial"/>
                <a:cs typeface="Arial"/>
                <a:sym typeface="Arial"/>
              </a:rPr>
              <a:t>Open Code and Software</a:t>
            </a:r>
            <a:endParaRPr sz="8000"/>
          </a:p>
        </p:txBody>
      </p:sp>
      <p:sp>
        <p:nvSpPr>
          <p:cNvPr id="79" name="Google Shape;79;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GB" sz="2300"/>
              <a:t>GW4 Train the Trainer Workshop </a:t>
            </a:r>
            <a:endParaRPr sz="3600"/>
          </a:p>
        </p:txBody>
      </p:sp>
      <p:pic>
        <p:nvPicPr>
          <p:cNvPr id="80" name="Google Shape;80;p1"/>
          <p:cNvPicPr preferRelativeResize="0"/>
          <p:nvPr/>
        </p:nvPicPr>
        <p:blipFill>
          <a:blip r:embed="rId3">
            <a:alphaModFix/>
          </a:blip>
          <a:stretch>
            <a:fillRect/>
          </a:stretch>
        </p:blipFill>
        <p:spPr>
          <a:xfrm>
            <a:off x="598175" y="6295075"/>
            <a:ext cx="361950" cy="361950"/>
          </a:xfrm>
          <a:prstGeom prst="rect">
            <a:avLst/>
          </a:prstGeom>
          <a:noFill/>
          <a:ln>
            <a:noFill/>
          </a:ln>
        </p:spPr>
      </p:pic>
      <p:pic>
        <p:nvPicPr>
          <p:cNvPr id="81" name="Google Shape;81;p1"/>
          <p:cNvPicPr preferRelativeResize="0"/>
          <p:nvPr/>
        </p:nvPicPr>
        <p:blipFill>
          <a:blip r:embed="rId4">
            <a:alphaModFix/>
          </a:blip>
          <a:stretch>
            <a:fillRect/>
          </a:stretch>
        </p:blipFill>
        <p:spPr>
          <a:xfrm>
            <a:off x="83825" y="6295075"/>
            <a:ext cx="361950" cy="361950"/>
          </a:xfrm>
          <a:prstGeom prst="rect">
            <a:avLst/>
          </a:prstGeom>
          <a:noFill/>
          <a:ln>
            <a:noFill/>
          </a:ln>
        </p:spPr>
      </p:pic>
      <p:sp>
        <p:nvSpPr>
          <p:cNvPr id="82" name="Google Shape;82;p1"/>
          <p:cNvSpPr txBox="1"/>
          <p:nvPr/>
        </p:nvSpPr>
        <p:spPr>
          <a:xfrm>
            <a:off x="1112525" y="5960200"/>
            <a:ext cx="9501600" cy="726900"/>
          </a:xfrm>
          <a:prstGeom prst="rect">
            <a:avLst/>
          </a:prstGeom>
          <a:noFill/>
          <a:ln>
            <a:noFill/>
          </a:ln>
        </p:spPr>
        <p:txBody>
          <a:bodyPr anchorCtr="0" anchor="ctr" bIns="91425" lIns="91425" spcFirstLastPara="1" rIns="91425" wrap="square" tIns="91425">
            <a:noAutofit/>
          </a:bodyPr>
          <a:lstStyle/>
          <a:p>
            <a:pPr indent="0" lvl="0" marL="0" rtl="0" algn="l">
              <a:lnSpc>
                <a:spcPct val="107916"/>
              </a:lnSpc>
              <a:spcBef>
                <a:spcPts val="0"/>
              </a:spcBef>
              <a:spcAft>
                <a:spcPts val="0"/>
              </a:spcAft>
              <a:buNone/>
            </a:pPr>
            <a:r>
              <a:t/>
            </a:r>
            <a:endParaRPr sz="1100">
              <a:latin typeface="Calibri"/>
              <a:ea typeface="Calibri"/>
              <a:cs typeface="Calibri"/>
              <a:sym typeface="Calibri"/>
            </a:endParaRPr>
          </a:p>
          <a:p>
            <a:pPr indent="0" lvl="0" marL="0" rtl="0" algn="just">
              <a:spcBef>
                <a:spcPts val="800"/>
              </a:spcBef>
              <a:spcAft>
                <a:spcPts val="0"/>
              </a:spcAft>
              <a:buNone/>
            </a:pPr>
            <a:r>
              <a:rPr lang="en-GB" sz="900"/>
              <a:t>This work is licensed under </a:t>
            </a:r>
            <a:r>
              <a:rPr lang="en-GB" sz="900" u="sng">
                <a:solidFill>
                  <a:srgbClr val="13A89E"/>
                </a:solidFill>
                <a:hlinkClick r:id="rId5">
                  <a:extLst>
                    <a:ext uri="{A12FA001-AC4F-418D-AE19-62706E023703}">
                      <ahyp:hlinkClr val="tx"/>
                    </a:ext>
                  </a:extLst>
                </a:hlinkClick>
              </a:rPr>
              <a:t>CC BY 4.0</a:t>
            </a:r>
            <a:r>
              <a:rPr lang="en-GB" sz="900"/>
              <a:t>.</a:t>
            </a:r>
            <a:endParaRPr sz="900" u="sng">
              <a:solidFill>
                <a:srgbClr val="13A89E"/>
              </a:solidFill>
            </a:endParaRPr>
          </a:p>
          <a:p>
            <a:pPr indent="0" lvl="0" marL="0" rtl="0" algn="l">
              <a:spcBef>
                <a:spcPts val="0"/>
              </a:spcBef>
              <a:spcAft>
                <a:spcPts val="0"/>
              </a:spcAft>
              <a:buNone/>
            </a:pPr>
            <a:r>
              <a:rPr lang="en-GB" sz="1100">
                <a:latin typeface="Calibri"/>
                <a:ea typeface="Calibri"/>
                <a:cs typeface="Calibri"/>
                <a:sym typeface="Calibri"/>
              </a:rPr>
              <a:t>UKRN, with contributions from (z-a): Zelenka, N; Thompson, J; Merrett, J.K; Jacobs, N; Howson, L; Hannon, E; Clarke, A; Barrell, J.</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1b3a5d9146_0_71"/>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Group Discussion</a:t>
            </a:r>
            <a:endParaRPr/>
          </a:p>
        </p:txBody>
      </p:sp>
      <p:sp>
        <p:nvSpPr>
          <p:cNvPr id="146" name="Google Shape;146;g21b3a5d9146_0_7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0"/>
              </a:spcBef>
              <a:spcAft>
                <a:spcPts val="0"/>
              </a:spcAft>
              <a:buSzPts val="1800"/>
              <a:buNone/>
            </a:pPr>
            <a:r>
              <a:rPr lang="en-GB" sz="2900"/>
              <a:t>Who are the trainees you are targeting?</a:t>
            </a:r>
            <a:endParaRPr sz="2900"/>
          </a:p>
          <a:p>
            <a:pPr indent="0" lvl="0" marL="0" rtl="0" algn="l">
              <a:lnSpc>
                <a:spcPct val="100000"/>
              </a:lnSpc>
              <a:spcBef>
                <a:spcPts val="0"/>
              </a:spcBef>
              <a:spcAft>
                <a:spcPts val="0"/>
              </a:spcAft>
              <a:buSzPts val="1800"/>
              <a:buNone/>
            </a:pPr>
            <a:r>
              <a:rPr lang="en-GB" sz="2900"/>
              <a:t>      How would you identify their learning goals.</a:t>
            </a:r>
            <a:endParaRPr sz="2900"/>
          </a:p>
          <a:p>
            <a:pPr indent="0" lvl="0" marL="0" rtl="0" algn="l">
              <a:lnSpc>
                <a:spcPct val="100000"/>
              </a:lnSpc>
              <a:spcBef>
                <a:spcPts val="0"/>
              </a:spcBef>
              <a:spcAft>
                <a:spcPts val="0"/>
              </a:spcAft>
              <a:buSzPts val="1800"/>
              <a:buNone/>
            </a:pPr>
            <a: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5"/>
          <p:cNvGrpSpPr/>
          <p:nvPr/>
        </p:nvGrpSpPr>
        <p:grpSpPr>
          <a:xfrm>
            <a:off x="2313800" y="1317001"/>
            <a:ext cx="7198656" cy="4930965"/>
            <a:chOff x="98911" y="1213"/>
            <a:chExt cx="7198656" cy="5240133"/>
          </a:xfrm>
        </p:grpSpPr>
        <p:sp>
          <p:nvSpPr>
            <p:cNvPr id="152" name="Google Shape;152;p5"/>
            <p:cNvSpPr/>
            <p:nvPr/>
          </p:nvSpPr>
          <p:spPr>
            <a:xfrm>
              <a:off x="2340292" y="1213"/>
              <a:ext cx="2715894" cy="1357947"/>
            </a:xfrm>
            <a:prstGeom prst="roundRect">
              <a:avLst>
                <a:gd fmla="val 10000"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
            <p:cNvSpPr txBox="1"/>
            <p:nvPr/>
          </p:nvSpPr>
          <p:spPr>
            <a:xfrm>
              <a:off x="2380065" y="40986"/>
              <a:ext cx="2636348" cy="1278401"/>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GB" sz="3700" u="none" cap="none" strike="noStrike">
                  <a:solidFill>
                    <a:schemeClr val="lt1"/>
                  </a:solidFill>
                  <a:latin typeface="Arial"/>
                  <a:ea typeface="Arial"/>
                  <a:cs typeface="Arial"/>
                  <a:sym typeface="Arial"/>
                </a:rPr>
                <a:t>Session outcomes</a:t>
              </a:r>
              <a:endParaRPr b="0" i="0" sz="1400" u="none" cap="none" strike="noStrike">
                <a:solidFill>
                  <a:srgbClr val="000000"/>
                </a:solidFill>
                <a:latin typeface="Arial"/>
                <a:ea typeface="Arial"/>
                <a:cs typeface="Arial"/>
                <a:sym typeface="Arial"/>
              </a:endParaRPr>
            </a:p>
          </p:txBody>
        </p:sp>
        <p:sp>
          <p:nvSpPr>
            <p:cNvPr id="154" name="Google Shape;154;p5"/>
            <p:cNvSpPr/>
            <p:nvPr/>
          </p:nvSpPr>
          <p:spPr>
            <a:xfrm rot="3600000">
              <a:off x="4112183" y="2383639"/>
              <a:ext cx="1413494" cy="475281"/>
            </a:xfrm>
            <a:prstGeom prst="leftRightArrow">
              <a:avLst>
                <a:gd fmla="val 60000" name="adj1"/>
                <a:gd fmla="val 50000" name="adj2"/>
              </a:avLst>
            </a:prstGeom>
            <a:solidFill>
              <a:srgbClr val="59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5"/>
            <p:cNvSpPr txBox="1"/>
            <p:nvPr/>
          </p:nvSpPr>
          <p:spPr>
            <a:xfrm rot="3600000">
              <a:off x="4254767" y="2478695"/>
              <a:ext cx="1128326" cy="28516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p:txBody>
        </p:sp>
        <p:sp>
          <p:nvSpPr>
            <p:cNvPr id="156" name="Google Shape;156;p5"/>
            <p:cNvSpPr/>
            <p:nvPr/>
          </p:nvSpPr>
          <p:spPr>
            <a:xfrm>
              <a:off x="4581673" y="3883399"/>
              <a:ext cx="2715894" cy="1357947"/>
            </a:xfrm>
            <a:prstGeom prst="roundRect">
              <a:avLst>
                <a:gd fmla="val 10000" name="adj"/>
              </a:avLst>
            </a:prstGeom>
            <a:solidFill>
              <a:srgbClr val="4CC38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5"/>
            <p:cNvSpPr txBox="1"/>
            <p:nvPr/>
          </p:nvSpPr>
          <p:spPr>
            <a:xfrm>
              <a:off x="4621446" y="3923172"/>
              <a:ext cx="2636348" cy="1278401"/>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GB" sz="3700" u="none" cap="none" strike="noStrike">
                  <a:solidFill>
                    <a:schemeClr val="lt1"/>
                  </a:solidFill>
                  <a:latin typeface="Arial"/>
                  <a:ea typeface="Arial"/>
                  <a:cs typeface="Arial"/>
                  <a:sym typeface="Arial"/>
                </a:rPr>
                <a:t>Session activities</a:t>
              </a:r>
              <a:endParaRPr b="0" i="0" sz="1400" u="none" cap="none" strike="noStrike">
                <a:solidFill>
                  <a:srgbClr val="000000"/>
                </a:solidFill>
                <a:latin typeface="Arial"/>
                <a:ea typeface="Arial"/>
                <a:cs typeface="Arial"/>
                <a:sym typeface="Arial"/>
              </a:endParaRPr>
            </a:p>
          </p:txBody>
        </p:sp>
        <p:sp>
          <p:nvSpPr>
            <p:cNvPr id="158" name="Google Shape;158;p5"/>
            <p:cNvSpPr/>
            <p:nvPr/>
          </p:nvSpPr>
          <p:spPr>
            <a:xfrm rot="10800000">
              <a:off x="2991492" y="4324732"/>
              <a:ext cx="1413494" cy="475281"/>
            </a:xfrm>
            <a:prstGeom prst="leftRightArrow">
              <a:avLst>
                <a:gd fmla="val 60000" name="adj1"/>
                <a:gd fmla="val 50000" name="adj2"/>
              </a:avLst>
            </a:prstGeom>
            <a:solidFill>
              <a:srgbClr val="4CC3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5"/>
            <p:cNvSpPr txBox="1"/>
            <p:nvPr/>
          </p:nvSpPr>
          <p:spPr>
            <a:xfrm>
              <a:off x="3134076" y="4419788"/>
              <a:ext cx="1128326" cy="28516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p:txBody>
        </p:sp>
        <p:sp>
          <p:nvSpPr>
            <p:cNvPr id="160" name="Google Shape;160;p5"/>
            <p:cNvSpPr/>
            <p:nvPr/>
          </p:nvSpPr>
          <p:spPr>
            <a:xfrm>
              <a:off x="98911" y="3883399"/>
              <a:ext cx="2715894" cy="1357947"/>
            </a:xfrm>
            <a:prstGeom prst="roundRect">
              <a:avLst>
                <a:gd fmla="val 10000" name="adj"/>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5"/>
            <p:cNvSpPr txBox="1"/>
            <p:nvPr/>
          </p:nvSpPr>
          <p:spPr>
            <a:xfrm>
              <a:off x="138684" y="3923172"/>
              <a:ext cx="2636348" cy="1278401"/>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rgbClr val="000000"/>
                </a:buClr>
                <a:buSzPts val="3700"/>
                <a:buFont typeface="Arial"/>
                <a:buNone/>
              </a:pPr>
              <a:r>
                <a:rPr b="0" i="0" lang="en-GB" sz="3700" u="none" cap="none" strike="noStrike">
                  <a:solidFill>
                    <a:schemeClr val="lt1"/>
                  </a:solidFill>
                  <a:latin typeface="Arial"/>
                  <a:ea typeface="Arial"/>
                  <a:cs typeface="Arial"/>
                  <a:sym typeface="Arial"/>
                </a:rPr>
                <a:t>Checking progress</a:t>
              </a:r>
              <a:endParaRPr b="0" i="0" sz="1400" u="none" cap="none" strike="noStrike">
                <a:solidFill>
                  <a:srgbClr val="000000"/>
                </a:solidFill>
                <a:latin typeface="Arial"/>
                <a:ea typeface="Arial"/>
                <a:cs typeface="Arial"/>
                <a:sym typeface="Arial"/>
              </a:endParaRPr>
            </a:p>
          </p:txBody>
        </p:sp>
        <p:sp>
          <p:nvSpPr>
            <p:cNvPr id="162" name="Google Shape;162;p5"/>
            <p:cNvSpPr/>
            <p:nvPr/>
          </p:nvSpPr>
          <p:spPr>
            <a:xfrm rot="-3600000">
              <a:off x="1870802" y="2383639"/>
              <a:ext cx="1413494" cy="475281"/>
            </a:xfrm>
            <a:prstGeom prst="leftRightArrow">
              <a:avLst>
                <a:gd fmla="val 60000" name="adj1"/>
                <a:gd fmla="val 50000" name="adj2"/>
              </a:avLst>
            </a:prstGeom>
            <a:solidFill>
              <a:srgbClr val="6FAB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5"/>
            <p:cNvSpPr txBox="1"/>
            <p:nvPr/>
          </p:nvSpPr>
          <p:spPr>
            <a:xfrm rot="-3600000">
              <a:off x="2013386" y="2478695"/>
              <a:ext cx="1128326" cy="28516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p:txBody>
        </p:sp>
      </p:grpSp>
      <p:sp>
        <p:nvSpPr>
          <p:cNvPr id="164" name="Google Shape;164;p5"/>
          <p:cNvSpPr txBox="1"/>
          <p:nvPr/>
        </p:nvSpPr>
        <p:spPr>
          <a:xfrm>
            <a:off x="7391609" y="1566404"/>
            <a:ext cx="27432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What do we want learners to know?</a:t>
            </a:r>
            <a:endParaRPr b="0" i="0" sz="2000" u="none" cap="none" strike="noStrike">
              <a:solidFill>
                <a:srgbClr val="000000"/>
              </a:solidFill>
              <a:latin typeface="Arial"/>
              <a:ea typeface="Arial"/>
              <a:cs typeface="Arial"/>
              <a:sym typeface="Arial"/>
            </a:endParaRPr>
          </a:p>
        </p:txBody>
      </p:sp>
      <p:sp>
        <p:nvSpPr>
          <p:cNvPr id="165" name="Google Shape;165;p5"/>
          <p:cNvSpPr txBox="1"/>
          <p:nvPr/>
        </p:nvSpPr>
        <p:spPr>
          <a:xfrm>
            <a:off x="37175" y="5129387"/>
            <a:ext cx="2184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How will we know the learners have learnt?</a:t>
            </a:r>
            <a:endParaRPr b="0" i="0" sz="2000" u="none" cap="none" strike="noStrike">
              <a:solidFill>
                <a:srgbClr val="000000"/>
              </a:solidFill>
              <a:latin typeface="Arial"/>
              <a:ea typeface="Arial"/>
              <a:cs typeface="Arial"/>
              <a:sym typeface="Arial"/>
            </a:endParaRPr>
          </a:p>
        </p:txBody>
      </p:sp>
      <p:sp>
        <p:nvSpPr>
          <p:cNvPr id="166" name="Google Shape;166;p5"/>
          <p:cNvSpPr txBox="1"/>
          <p:nvPr/>
        </p:nvSpPr>
        <p:spPr>
          <a:xfrm>
            <a:off x="9448798" y="5283276"/>
            <a:ext cx="27432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How will the learners learn?</a:t>
            </a:r>
            <a:endParaRPr b="0" i="0" sz="2000" u="none" cap="none" strike="noStrike">
              <a:solidFill>
                <a:srgbClr val="000000"/>
              </a:solidFill>
              <a:latin typeface="Arial"/>
              <a:ea typeface="Arial"/>
              <a:cs typeface="Arial"/>
              <a:sym typeface="Arial"/>
            </a:endParaRPr>
          </a:p>
        </p:txBody>
      </p:sp>
      <p:sp>
        <p:nvSpPr>
          <p:cNvPr id="167" name="Google Shape;167;p5"/>
          <p:cNvSpPr txBox="1"/>
          <p:nvPr/>
        </p:nvSpPr>
        <p:spPr>
          <a:xfrm>
            <a:off x="9934472" y="6391971"/>
            <a:ext cx="225752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Adapted from Biggs (1999).</a:t>
            </a:r>
            <a:endParaRPr b="0" i="0" sz="1200" u="none" cap="none" strike="noStrike">
              <a:solidFill>
                <a:srgbClr val="000000"/>
              </a:solidFill>
              <a:latin typeface="Arial"/>
              <a:ea typeface="Arial"/>
              <a:cs typeface="Arial"/>
              <a:sym typeface="Arial"/>
            </a:endParaRPr>
          </a:p>
        </p:txBody>
      </p:sp>
      <p:sp>
        <p:nvSpPr>
          <p:cNvPr id="168" name="Google Shape;168;p5"/>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Constructive Alignment</a:t>
            </a:r>
            <a:br>
              <a:rPr lang="en-GB"/>
            </a:br>
            <a:endParaRPr/>
          </a:p>
        </p:txBody>
      </p:sp>
      <p:sp>
        <p:nvSpPr>
          <p:cNvPr id="169" name="Google Shape;169;p5"/>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6"/>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Session outcomes/objectives</a:t>
            </a:r>
            <a:endParaRPr/>
          </a:p>
        </p:txBody>
      </p:sp>
      <p:sp>
        <p:nvSpPr>
          <p:cNvPr id="175" name="Google Shape;175;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Font typeface="Arial"/>
              <a:buNone/>
            </a:pPr>
            <a:r>
              <a:rPr b="1" lang="en-GB"/>
              <a:t>What do we want learners to know? </a:t>
            </a:r>
            <a:r>
              <a:rPr b="1" lang="en-GB">
                <a:solidFill>
                  <a:srgbClr val="888888"/>
                </a:solidFill>
              </a:rPr>
              <a:t>(Produce? Demonstrate?)</a:t>
            </a:r>
            <a:endParaRPr>
              <a:solidFill>
                <a:srgbClr val="888888"/>
              </a:solidFill>
            </a:endParaRPr>
          </a:p>
          <a:p>
            <a:pPr indent="0" lvl="0" marL="0" rtl="0" algn="l">
              <a:lnSpc>
                <a:spcPct val="90000"/>
              </a:lnSpc>
              <a:spcBef>
                <a:spcPts val="1000"/>
              </a:spcBef>
              <a:spcAft>
                <a:spcPts val="0"/>
              </a:spcAft>
              <a:buSzPts val="1800"/>
              <a:buFont typeface="Arial"/>
              <a:buNone/>
            </a:pPr>
            <a:r>
              <a:t/>
            </a:r>
            <a:endParaRPr>
              <a:solidFill>
                <a:srgbClr val="A5A5A5"/>
              </a:solidFill>
            </a:endParaRPr>
          </a:p>
          <a:p>
            <a:pPr indent="0" lvl="0" marL="0" rtl="0" algn="l">
              <a:lnSpc>
                <a:spcPct val="90000"/>
              </a:lnSpc>
              <a:spcBef>
                <a:spcPts val="1000"/>
              </a:spcBef>
              <a:spcAft>
                <a:spcPts val="0"/>
              </a:spcAft>
              <a:buSzPts val="1800"/>
              <a:buFont typeface="Arial"/>
              <a:buNone/>
            </a:pPr>
            <a:r>
              <a:rPr lang="en-GB"/>
              <a:t>By the end of the session/workshop/course learners should be able to…</a:t>
            </a:r>
            <a:endParaRPr/>
          </a:p>
          <a:p>
            <a:pPr indent="0" lvl="0" marL="114300" rtl="0" algn="l">
              <a:lnSpc>
                <a:spcPct val="90000"/>
              </a:lnSpc>
              <a:spcBef>
                <a:spcPts val="1000"/>
              </a:spcBef>
              <a:spcAft>
                <a:spcPts val="0"/>
              </a:spcAft>
              <a:buSzPts val="1800"/>
              <a:buNone/>
            </a:pPr>
            <a:r>
              <a:t/>
            </a:r>
            <a:endParaRPr/>
          </a:p>
        </p:txBody>
      </p:sp>
      <p:sp>
        <p:nvSpPr>
          <p:cNvPr id="176" name="Google Shape;176;p6"/>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Diagram&#10;&#10;Description automatically generated" id="181" name="Google Shape;181;p7"/>
          <p:cNvPicPr preferRelativeResize="0"/>
          <p:nvPr/>
        </p:nvPicPr>
        <p:blipFill rotWithShape="1">
          <a:blip r:embed="rId3">
            <a:alphaModFix/>
          </a:blip>
          <a:srcRect b="0" l="0" r="0" t="19"/>
          <a:stretch/>
        </p:blipFill>
        <p:spPr>
          <a:xfrm>
            <a:off x="20" y="1135758"/>
            <a:ext cx="10174758" cy="5722241"/>
          </a:xfrm>
          <a:prstGeom prst="rect">
            <a:avLst/>
          </a:prstGeom>
          <a:noFill/>
          <a:ln>
            <a:noFill/>
          </a:ln>
        </p:spPr>
      </p:pic>
      <p:sp>
        <p:nvSpPr>
          <p:cNvPr id="182" name="Google Shape;182;p7"/>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Planning an overall workshop</a:t>
            </a:r>
            <a:endParaRPr/>
          </a:p>
        </p:txBody>
      </p:sp>
      <p:sp>
        <p:nvSpPr>
          <p:cNvPr id="188" name="Google Shape;188;p4"/>
          <p:cNvSpPr txBox="1"/>
          <p:nvPr/>
        </p:nvSpPr>
        <p:spPr>
          <a:xfrm>
            <a:off x="2185150" y="1882600"/>
            <a:ext cx="68244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Trainees prior knowledge</a:t>
            </a:r>
            <a:endParaRPr b="0" i="0" sz="2200" u="none" cap="none" strike="noStrike">
              <a:solidFill>
                <a:srgbClr val="000000"/>
              </a:solidFill>
              <a:latin typeface="Calibri"/>
              <a:ea typeface="Calibri"/>
              <a:cs typeface="Calibri"/>
              <a:sym typeface="Calibri"/>
            </a:endParaRPr>
          </a:p>
        </p:txBody>
      </p:sp>
      <p:sp>
        <p:nvSpPr>
          <p:cNvPr id="189" name="Google Shape;189;p4"/>
          <p:cNvSpPr txBox="1"/>
          <p:nvPr/>
        </p:nvSpPr>
        <p:spPr>
          <a:xfrm>
            <a:off x="621925" y="275662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Key concept</a:t>
            </a:r>
            <a:endParaRPr b="0" i="0" sz="2200" u="none" cap="none" strike="noStrike">
              <a:solidFill>
                <a:srgbClr val="000000"/>
              </a:solidFill>
              <a:latin typeface="Calibri"/>
              <a:ea typeface="Calibri"/>
              <a:cs typeface="Calibri"/>
              <a:sym typeface="Calibri"/>
            </a:endParaRPr>
          </a:p>
        </p:txBody>
      </p:sp>
      <p:sp>
        <p:nvSpPr>
          <p:cNvPr id="190" name="Google Shape;190;p4"/>
          <p:cNvSpPr txBox="1"/>
          <p:nvPr/>
        </p:nvSpPr>
        <p:spPr>
          <a:xfrm>
            <a:off x="8338300" y="275662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Technical skill</a:t>
            </a:r>
            <a:endParaRPr b="0" i="0" sz="2200" u="none" cap="none" strike="noStrike">
              <a:solidFill>
                <a:srgbClr val="000000"/>
              </a:solidFill>
              <a:latin typeface="Calibri"/>
              <a:ea typeface="Calibri"/>
              <a:cs typeface="Calibri"/>
              <a:sym typeface="Calibri"/>
            </a:endParaRPr>
          </a:p>
        </p:txBody>
      </p:sp>
      <p:sp>
        <p:nvSpPr>
          <p:cNvPr id="191" name="Google Shape;191;p4"/>
          <p:cNvSpPr txBox="1"/>
          <p:nvPr/>
        </p:nvSpPr>
        <p:spPr>
          <a:xfrm>
            <a:off x="8338300" y="371022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Technical skill</a:t>
            </a:r>
            <a:endParaRPr b="0" i="0" sz="2200" u="none" cap="none" strike="noStrike">
              <a:solidFill>
                <a:srgbClr val="000000"/>
              </a:solidFill>
              <a:latin typeface="Calibri"/>
              <a:ea typeface="Calibri"/>
              <a:cs typeface="Calibri"/>
              <a:sym typeface="Calibri"/>
            </a:endParaRPr>
          </a:p>
        </p:txBody>
      </p:sp>
      <p:sp>
        <p:nvSpPr>
          <p:cNvPr id="192" name="Google Shape;192;p4"/>
          <p:cNvSpPr txBox="1"/>
          <p:nvPr/>
        </p:nvSpPr>
        <p:spPr>
          <a:xfrm>
            <a:off x="8338300" y="4542800"/>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Technical skill</a:t>
            </a:r>
            <a:endParaRPr b="0" i="0" sz="2200" u="none" cap="none" strike="noStrike">
              <a:solidFill>
                <a:srgbClr val="000000"/>
              </a:solidFill>
              <a:latin typeface="Calibri"/>
              <a:ea typeface="Calibri"/>
              <a:cs typeface="Calibri"/>
              <a:sym typeface="Calibri"/>
            </a:endParaRPr>
          </a:p>
        </p:txBody>
      </p:sp>
      <p:sp>
        <p:nvSpPr>
          <p:cNvPr id="193" name="Google Shape;193;p4"/>
          <p:cNvSpPr txBox="1"/>
          <p:nvPr/>
        </p:nvSpPr>
        <p:spPr>
          <a:xfrm>
            <a:off x="621925" y="3649700"/>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Key concept</a:t>
            </a:r>
            <a:endParaRPr b="0" i="0" sz="2200" u="none" cap="none" strike="noStrike">
              <a:solidFill>
                <a:srgbClr val="000000"/>
              </a:solidFill>
              <a:latin typeface="Calibri"/>
              <a:ea typeface="Calibri"/>
              <a:cs typeface="Calibri"/>
              <a:sym typeface="Calibri"/>
            </a:endParaRPr>
          </a:p>
        </p:txBody>
      </p:sp>
      <p:sp>
        <p:nvSpPr>
          <p:cNvPr id="194" name="Google Shape;194;p4"/>
          <p:cNvSpPr txBox="1"/>
          <p:nvPr/>
        </p:nvSpPr>
        <p:spPr>
          <a:xfrm>
            <a:off x="621925" y="4542775"/>
            <a:ext cx="22692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Key concept</a:t>
            </a:r>
            <a:endParaRPr b="0" i="0" sz="2200" u="none" cap="none" strike="noStrike">
              <a:solidFill>
                <a:srgbClr val="000000"/>
              </a:solidFill>
              <a:latin typeface="Calibri"/>
              <a:ea typeface="Calibri"/>
              <a:cs typeface="Calibri"/>
              <a:sym typeface="Calibri"/>
            </a:endParaRPr>
          </a:p>
        </p:txBody>
      </p:sp>
      <p:sp>
        <p:nvSpPr>
          <p:cNvPr id="195" name="Google Shape;195;p4"/>
          <p:cNvSpPr txBox="1"/>
          <p:nvPr/>
        </p:nvSpPr>
        <p:spPr>
          <a:xfrm>
            <a:off x="2404775" y="5537850"/>
            <a:ext cx="6824400" cy="523200"/>
          </a:xfrm>
          <a:prstGeom prst="rect">
            <a:avLst/>
          </a:prstGeom>
          <a:noFill/>
          <a:ln cap="flat" cmpd="sng" w="9525">
            <a:solidFill>
              <a:srgbClr val="7030A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Calibri"/>
                <a:ea typeface="Calibri"/>
                <a:cs typeface="Calibri"/>
                <a:sym typeface="Calibri"/>
              </a:rPr>
              <a:t>Workshop objectives</a:t>
            </a:r>
            <a:endParaRPr b="0" i="0" sz="2200" u="none" cap="none" strike="noStrike">
              <a:solidFill>
                <a:srgbClr val="000000"/>
              </a:solidFill>
              <a:latin typeface="Calibri"/>
              <a:ea typeface="Calibri"/>
              <a:cs typeface="Calibri"/>
              <a:sym typeface="Calibri"/>
            </a:endParaRPr>
          </a:p>
        </p:txBody>
      </p:sp>
      <p:cxnSp>
        <p:nvCxnSpPr>
          <p:cNvPr id="196" name="Google Shape;196;p4"/>
          <p:cNvCxnSpPr>
            <a:stCxn id="188" idx="2"/>
            <a:endCxn id="189" idx="0"/>
          </p:cNvCxnSpPr>
          <p:nvPr/>
        </p:nvCxnSpPr>
        <p:spPr>
          <a:xfrm flipH="1">
            <a:off x="1756450" y="2405800"/>
            <a:ext cx="3840900" cy="350700"/>
          </a:xfrm>
          <a:prstGeom prst="straightConnector1">
            <a:avLst/>
          </a:prstGeom>
          <a:noFill/>
          <a:ln cap="flat" cmpd="sng" w="19050">
            <a:solidFill>
              <a:schemeClr val="dk2"/>
            </a:solidFill>
            <a:prstDash val="solid"/>
            <a:round/>
            <a:headEnd len="sm" w="sm" type="none"/>
            <a:tailEnd len="med" w="med" type="triangle"/>
          </a:ln>
        </p:spPr>
      </p:cxnSp>
      <p:cxnSp>
        <p:nvCxnSpPr>
          <p:cNvPr id="197" name="Google Shape;197;p4"/>
          <p:cNvCxnSpPr>
            <a:stCxn id="189" idx="3"/>
            <a:endCxn id="190" idx="1"/>
          </p:cNvCxnSpPr>
          <p:nvPr/>
        </p:nvCxnSpPr>
        <p:spPr>
          <a:xfrm>
            <a:off x="2891125" y="3018225"/>
            <a:ext cx="5447100" cy="0"/>
          </a:xfrm>
          <a:prstGeom prst="straightConnector1">
            <a:avLst/>
          </a:prstGeom>
          <a:noFill/>
          <a:ln cap="flat" cmpd="sng" w="19050">
            <a:solidFill>
              <a:schemeClr val="dk2"/>
            </a:solidFill>
            <a:prstDash val="solid"/>
            <a:round/>
            <a:headEnd len="sm" w="sm" type="none"/>
            <a:tailEnd len="med" w="med" type="triangle"/>
          </a:ln>
        </p:spPr>
      </p:cxnSp>
      <p:cxnSp>
        <p:nvCxnSpPr>
          <p:cNvPr id="198" name="Google Shape;198;p4"/>
          <p:cNvCxnSpPr>
            <a:endCxn id="193" idx="3"/>
          </p:cNvCxnSpPr>
          <p:nvPr/>
        </p:nvCxnSpPr>
        <p:spPr>
          <a:xfrm flipH="1">
            <a:off x="2891125" y="3018200"/>
            <a:ext cx="5447100" cy="893100"/>
          </a:xfrm>
          <a:prstGeom prst="straightConnector1">
            <a:avLst/>
          </a:prstGeom>
          <a:noFill/>
          <a:ln cap="flat" cmpd="sng" w="19050">
            <a:solidFill>
              <a:schemeClr val="dk2"/>
            </a:solidFill>
            <a:prstDash val="solid"/>
            <a:round/>
            <a:headEnd len="sm" w="sm" type="none"/>
            <a:tailEnd len="med" w="med" type="triangle"/>
          </a:ln>
        </p:spPr>
      </p:cxnSp>
      <p:cxnSp>
        <p:nvCxnSpPr>
          <p:cNvPr id="199" name="Google Shape;199;p4"/>
          <p:cNvCxnSpPr>
            <a:stCxn id="193" idx="3"/>
            <a:endCxn id="191" idx="1"/>
          </p:cNvCxnSpPr>
          <p:nvPr/>
        </p:nvCxnSpPr>
        <p:spPr>
          <a:xfrm>
            <a:off x="2891125" y="3911300"/>
            <a:ext cx="5447100" cy="60600"/>
          </a:xfrm>
          <a:prstGeom prst="straightConnector1">
            <a:avLst/>
          </a:prstGeom>
          <a:noFill/>
          <a:ln cap="flat" cmpd="sng" w="19050">
            <a:solidFill>
              <a:schemeClr val="dk2"/>
            </a:solidFill>
            <a:prstDash val="solid"/>
            <a:round/>
            <a:headEnd len="sm" w="sm" type="none"/>
            <a:tailEnd len="med" w="med" type="triangle"/>
          </a:ln>
        </p:spPr>
      </p:cxnSp>
      <p:cxnSp>
        <p:nvCxnSpPr>
          <p:cNvPr id="200" name="Google Shape;200;p4"/>
          <p:cNvCxnSpPr>
            <a:stCxn id="191" idx="1"/>
            <a:endCxn id="194" idx="3"/>
          </p:cNvCxnSpPr>
          <p:nvPr/>
        </p:nvCxnSpPr>
        <p:spPr>
          <a:xfrm flipH="1">
            <a:off x="2891200" y="3971825"/>
            <a:ext cx="5447100" cy="832500"/>
          </a:xfrm>
          <a:prstGeom prst="straightConnector1">
            <a:avLst/>
          </a:prstGeom>
          <a:noFill/>
          <a:ln cap="flat" cmpd="sng" w="19050">
            <a:solidFill>
              <a:schemeClr val="dk2"/>
            </a:solidFill>
            <a:prstDash val="solid"/>
            <a:round/>
            <a:headEnd len="sm" w="sm" type="none"/>
            <a:tailEnd len="med" w="med" type="triangle"/>
          </a:ln>
        </p:spPr>
      </p:cxnSp>
      <p:cxnSp>
        <p:nvCxnSpPr>
          <p:cNvPr id="201" name="Google Shape;201;p4"/>
          <p:cNvCxnSpPr>
            <a:endCxn id="192" idx="1"/>
          </p:cNvCxnSpPr>
          <p:nvPr/>
        </p:nvCxnSpPr>
        <p:spPr>
          <a:xfrm>
            <a:off x="2891200" y="4804400"/>
            <a:ext cx="5447100" cy="0"/>
          </a:xfrm>
          <a:prstGeom prst="straightConnector1">
            <a:avLst/>
          </a:prstGeom>
          <a:noFill/>
          <a:ln cap="flat" cmpd="sng" w="19050">
            <a:solidFill>
              <a:schemeClr val="dk2"/>
            </a:solidFill>
            <a:prstDash val="solid"/>
            <a:round/>
            <a:headEnd len="sm" w="sm" type="none"/>
            <a:tailEnd len="med" w="med" type="triangle"/>
          </a:ln>
        </p:spPr>
      </p:cxnSp>
      <p:cxnSp>
        <p:nvCxnSpPr>
          <p:cNvPr id="202" name="Google Shape;202;p4"/>
          <p:cNvCxnSpPr>
            <a:stCxn id="192" idx="2"/>
            <a:endCxn id="195" idx="0"/>
          </p:cNvCxnSpPr>
          <p:nvPr/>
        </p:nvCxnSpPr>
        <p:spPr>
          <a:xfrm flipH="1">
            <a:off x="5817100" y="5066000"/>
            <a:ext cx="3655800" cy="471900"/>
          </a:xfrm>
          <a:prstGeom prst="straightConnector1">
            <a:avLst/>
          </a:prstGeom>
          <a:noFill/>
          <a:ln cap="flat" cmpd="sng" w="19050">
            <a:solidFill>
              <a:schemeClr val="dk2"/>
            </a:solidFill>
            <a:prstDash val="solid"/>
            <a:round/>
            <a:headEnd len="sm" w="sm" type="none"/>
            <a:tailEnd len="med" w="med" type="triangle"/>
          </a:ln>
        </p:spPr>
      </p:cxnSp>
      <p:sp>
        <p:nvSpPr>
          <p:cNvPr id="203" name="Google Shape;203;p4"/>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1b3a5d9146_0_44"/>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solidFill>
                  <a:srgbClr val="000000"/>
                </a:solidFill>
              </a:rPr>
              <a:t>Group Discussion</a:t>
            </a:r>
            <a:endParaRPr/>
          </a:p>
        </p:txBody>
      </p:sp>
      <p:sp>
        <p:nvSpPr>
          <p:cNvPr id="209" name="Google Shape;209;g21b3a5d9146_0_44"/>
          <p:cNvSpPr txBox="1"/>
          <p:nvPr/>
        </p:nvSpPr>
        <p:spPr>
          <a:xfrm>
            <a:off x="504250" y="2201975"/>
            <a:ext cx="10707300" cy="3140100"/>
          </a:xfrm>
          <a:prstGeom prst="rect">
            <a:avLst/>
          </a:prstGeom>
          <a:noFill/>
          <a:ln>
            <a:noFill/>
          </a:ln>
        </p:spPr>
        <p:txBody>
          <a:bodyPr anchorCtr="0" anchor="t" bIns="91425" lIns="91425" spcFirstLastPara="1" rIns="91425" wrap="square" tIns="91425">
            <a:spAutoFit/>
          </a:bodyPr>
          <a:lstStyle/>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Given the overall goals of the workshop, what outcomes do you hope the trainees will achieve as a result of your workshop?</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What overall approaches do you expect to use to achieve these outcomes?</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How will you evaluate the outcomes?</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Plan the structure of your workshop by dividing the workshop into individual sessions</a:t>
            </a:r>
            <a:endParaRPr b="0" i="0" sz="2400" u="none" cap="none" strike="noStrike">
              <a:solidFill>
                <a:schemeClr val="dk1"/>
              </a:solidFill>
              <a:latin typeface="Calibri"/>
              <a:ea typeface="Calibri"/>
              <a:cs typeface="Calibri"/>
              <a:sym typeface="Calibri"/>
            </a:endParaRPr>
          </a:p>
          <a:p>
            <a:pPr indent="-381000" lvl="1" marL="914400" marR="0" rtl="0" algn="l">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Plan ahead for later in today and decide who is responsible for leading planning for each session</a:t>
            </a:r>
            <a:endParaRPr b="0" i="0" sz="2400" u="none" cap="none" strike="noStrike">
              <a:solidFill>
                <a:schemeClr val="dk1"/>
              </a:solidFill>
              <a:latin typeface="Calibri"/>
              <a:ea typeface="Calibri"/>
              <a:cs typeface="Calibri"/>
              <a:sym typeface="Calibri"/>
            </a:endParaRPr>
          </a:p>
        </p:txBody>
      </p:sp>
      <p:sp>
        <p:nvSpPr>
          <p:cNvPr id="210" name="Google Shape;210;g21b3a5d9146_0_44"/>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BREAK</a:t>
            </a:r>
            <a:endParaRPr/>
          </a:p>
        </p:txBody>
      </p:sp>
      <p:sp>
        <p:nvSpPr>
          <p:cNvPr id="216" name="Google Shape;216;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Session activities</a:t>
            </a:r>
            <a:endParaRPr/>
          </a:p>
        </p:txBody>
      </p:sp>
      <p:sp>
        <p:nvSpPr>
          <p:cNvPr id="222" name="Google Shape;222;p10"/>
          <p:cNvSpPr txBox="1"/>
          <p:nvPr>
            <p:ph idx="1" type="body"/>
          </p:nvPr>
        </p:nvSpPr>
        <p:spPr>
          <a:xfrm>
            <a:off x="838200" y="1825624"/>
            <a:ext cx="7898696" cy="44587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GB">
                <a:solidFill>
                  <a:srgbClr val="000000"/>
                </a:solidFill>
              </a:rPr>
              <a:t>How will the learners learn?</a:t>
            </a:r>
            <a:endParaRPr/>
          </a:p>
          <a:p>
            <a:pPr indent="0" lvl="0" marL="0" rtl="0" algn="l">
              <a:lnSpc>
                <a:spcPct val="90000"/>
              </a:lnSpc>
              <a:spcBef>
                <a:spcPts val="1000"/>
              </a:spcBef>
              <a:spcAft>
                <a:spcPts val="0"/>
              </a:spcAft>
              <a:buSzPts val="1800"/>
              <a:buNone/>
            </a:pPr>
            <a:r>
              <a:t/>
            </a:r>
            <a:endParaRPr>
              <a:solidFill>
                <a:srgbClr val="000000"/>
              </a:solidFill>
            </a:endParaRPr>
          </a:p>
          <a:p>
            <a:pPr indent="-342900" lvl="0" marL="457200" rtl="0" algn="l">
              <a:lnSpc>
                <a:spcPct val="90000"/>
              </a:lnSpc>
              <a:spcBef>
                <a:spcPts val="1000"/>
              </a:spcBef>
              <a:spcAft>
                <a:spcPts val="0"/>
              </a:spcAft>
              <a:buClr>
                <a:schemeClr val="dk1"/>
              </a:buClr>
              <a:buSzPts val="1800"/>
              <a:buChar char="•"/>
            </a:pPr>
            <a:r>
              <a:rPr lang="en-GB">
                <a:solidFill>
                  <a:srgbClr val="000000"/>
                </a:solidFill>
              </a:rPr>
              <a:t>How do you choose your learning activities?</a:t>
            </a:r>
            <a:endParaRPr/>
          </a:p>
          <a:p>
            <a:pPr indent="-342900" lvl="1" marL="914400" rtl="0" algn="l">
              <a:lnSpc>
                <a:spcPct val="90000"/>
              </a:lnSpc>
              <a:spcBef>
                <a:spcPts val="500"/>
              </a:spcBef>
              <a:spcAft>
                <a:spcPts val="0"/>
              </a:spcAft>
              <a:buSzPts val="1800"/>
              <a:buChar char="•"/>
            </a:pPr>
            <a:r>
              <a:rPr lang="en-GB">
                <a:solidFill>
                  <a:srgbClr val="000000"/>
                </a:solidFill>
              </a:rPr>
              <a:t>What influences your choice of learning activities?</a:t>
            </a:r>
            <a:endParaRPr/>
          </a:p>
          <a:p>
            <a:pPr indent="-342900" lvl="0" marL="457200" rtl="0" algn="l">
              <a:lnSpc>
                <a:spcPct val="90000"/>
              </a:lnSpc>
              <a:spcBef>
                <a:spcPts val="1000"/>
              </a:spcBef>
              <a:spcAft>
                <a:spcPts val="0"/>
              </a:spcAft>
              <a:buClr>
                <a:schemeClr val="dk1"/>
              </a:buClr>
              <a:buSzPts val="1800"/>
              <a:buChar char="•"/>
            </a:pPr>
            <a:r>
              <a:rPr lang="en-GB">
                <a:solidFill>
                  <a:srgbClr val="000000"/>
                </a:solidFill>
              </a:rPr>
              <a:t>The QR code takes you to a Padlet that explores some activities identified in previous sessions.</a:t>
            </a:r>
            <a:endParaRPr/>
          </a:p>
          <a:p>
            <a:pPr indent="-342900" lvl="1" marL="914400" rtl="0" algn="l">
              <a:lnSpc>
                <a:spcPct val="90000"/>
              </a:lnSpc>
              <a:spcBef>
                <a:spcPts val="500"/>
              </a:spcBef>
              <a:spcAft>
                <a:spcPts val="0"/>
              </a:spcAft>
              <a:buSzPts val="1800"/>
              <a:buChar char="•"/>
            </a:pPr>
            <a:r>
              <a:rPr lang="en-GB">
                <a:solidFill>
                  <a:srgbClr val="000000"/>
                </a:solidFill>
              </a:rPr>
              <a:t>Feel free to add to this resource.</a:t>
            </a:r>
            <a:endParaRPr/>
          </a:p>
          <a:p>
            <a:pPr indent="-228600" lvl="0" marL="457200" rtl="0" algn="l">
              <a:lnSpc>
                <a:spcPct val="90000"/>
              </a:lnSpc>
              <a:spcBef>
                <a:spcPts val="1000"/>
              </a:spcBef>
              <a:spcAft>
                <a:spcPts val="0"/>
              </a:spcAft>
              <a:buClr>
                <a:schemeClr val="dk1"/>
              </a:buClr>
              <a:buSzPts val="1800"/>
              <a:buNone/>
            </a:pPr>
            <a:r>
              <a:t/>
            </a:r>
            <a:endParaRPr/>
          </a:p>
        </p:txBody>
      </p:sp>
      <p:pic>
        <p:nvPicPr>
          <p:cNvPr id="223" name="Google Shape;223;p10"/>
          <p:cNvPicPr preferRelativeResize="0"/>
          <p:nvPr/>
        </p:nvPicPr>
        <p:blipFill rotWithShape="1">
          <a:blip r:embed="rId3">
            <a:alphaModFix/>
          </a:blip>
          <a:srcRect b="11999" l="30000" r="30044" t="14788"/>
          <a:stretch/>
        </p:blipFill>
        <p:spPr>
          <a:xfrm>
            <a:off x="8736896" y="3557847"/>
            <a:ext cx="2984049" cy="3075710"/>
          </a:xfrm>
          <a:prstGeom prst="rect">
            <a:avLst/>
          </a:prstGeom>
          <a:noFill/>
          <a:ln>
            <a:noFill/>
          </a:ln>
        </p:spPr>
      </p:pic>
      <p:sp>
        <p:nvSpPr>
          <p:cNvPr id="224" name="Google Shape;224;p10"/>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Learning checks</a:t>
            </a:r>
            <a:endParaRPr/>
          </a:p>
        </p:txBody>
      </p:sp>
      <p:sp>
        <p:nvSpPr>
          <p:cNvPr id="230" name="Google Shape;230;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GB">
                <a:solidFill>
                  <a:srgbClr val="000000"/>
                </a:solidFill>
              </a:rPr>
              <a:t>How will we know the learners have learnt?</a:t>
            </a:r>
            <a:endParaRPr/>
          </a:p>
          <a:p>
            <a:pPr indent="0" lvl="0" marL="0" rtl="0" algn="l">
              <a:lnSpc>
                <a:spcPct val="90000"/>
              </a:lnSpc>
              <a:spcBef>
                <a:spcPts val="1000"/>
              </a:spcBef>
              <a:spcAft>
                <a:spcPts val="0"/>
              </a:spcAft>
              <a:buSzPts val="1800"/>
              <a:buNone/>
            </a:pPr>
            <a:r>
              <a:t/>
            </a:r>
            <a:endParaRPr>
              <a:solidFill>
                <a:srgbClr val="000000"/>
              </a:solidFill>
            </a:endParaRPr>
          </a:p>
          <a:p>
            <a:pPr indent="0" lvl="0" marL="0" rtl="0" algn="l">
              <a:lnSpc>
                <a:spcPct val="90000"/>
              </a:lnSpc>
              <a:spcBef>
                <a:spcPts val="1000"/>
              </a:spcBef>
              <a:spcAft>
                <a:spcPts val="0"/>
              </a:spcAft>
              <a:buSzPts val="1800"/>
              <a:buNone/>
            </a:pPr>
            <a:r>
              <a:rPr lang="en-GB">
                <a:solidFill>
                  <a:srgbClr val="000000"/>
                </a:solidFill>
              </a:rPr>
              <a:t>How do you know your teaching approach has been effective?</a:t>
            </a:r>
            <a:endParaRPr/>
          </a:p>
        </p:txBody>
      </p:sp>
      <p:sp>
        <p:nvSpPr>
          <p:cNvPr id="231" name="Google Shape;231;p11"/>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Learning checks</a:t>
            </a:r>
            <a:endParaRPr/>
          </a:p>
        </p:txBody>
      </p:sp>
      <p:grpSp>
        <p:nvGrpSpPr>
          <p:cNvPr id="237" name="Google Shape;237;p12"/>
          <p:cNvGrpSpPr/>
          <p:nvPr/>
        </p:nvGrpSpPr>
        <p:grpSpPr>
          <a:xfrm>
            <a:off x="203533" y="2030629"/>
            <a:ext cx="11779390" cy="4362737"/>
            <a:chOff x="4028" y="339941"/>
            <a:chExt cx="11779390" cy="4362737"/>
          </a:xfrm>
        </p:grpSpPr>
        <p:sp>
          <p:nvSpPr>
            <p:cNvPr id="238" name="Google Shape;238;p12"/>
            <p:cNvSpPr/>
            <p:nvPr/>
          </p:nvSpPr>
          <p:spPr>
            <a:xfrm>
              <a:off x="4028" y="339941"/>
              <a:ext cx="2181368" cy="1308821"/>
            </a:xfrm>
            <a:prstGeom prst="rect">
              <a:avLst/>
            </a:prstGeom>
            <a:solidFill>
              <a:srgbClr val="3A66B1"/>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2"/>
            <p:cNvSpPr txBox="1"/>
            <p:nvPr/>
          </p:nvSpPr>
          <p:spPr>
            <a:xfrm>
              <a:off x="4028"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Questioning</a:t>
              </a:r>
              <a:endParaRPr b="0" i="0" sz="1700" u="none" cap="none" strike="noStrike">
                <a:solidFill>
                  <a:schemeClr val="lt1"/>
                </a:solidFill>
                <a:latin typeface="Arial"/>
                <a:ea typeface="Arial"/>
                <a:cs typeface="Arial"/>
                <a:sym typeface="Arial"/>
              </a:endParaRPr>
            </a:p>
          </p:txBody>
        </p:sp>
        <p:sp>
          <p:nvSpPr>
            <p:cNvPr id="240" name="Google Shape;240;p12"/>
            <p:cNvSpPr/>
            <p:nvPr/>
          </p:nvSpPr>
          <p:spPr>
            <a:xfrm>
              <a:off x="2403534" y="339941"/>
              <a:ext cx="2181368" cy="1308821"/>
            </a:xfrm>
            <a:prstGeom prst="rect">
              <a:avLst/>
            </a:prstGeom>
            <a:solidFill>
              <a:srgbClr val="3E6AB8"/>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2"/>
            <p:cNvSpPr txBox="1"/>
            <p:nvPr/>
          </p:nvSpPr>
          <p:spPr>
            <a:xfrm>
              <a:off x="2403534"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Feedback form </a:t>
              </a:r>
              <a:endParaRPr b="0" i="0" sz="1700" u="none" cap="none" strike="noStrike">
                <a:solidFill>
                  <a:schemeClr val="lt1"/>
                </a:solidFill>
                <a:latin typeface="Arial"/>
                <a:ea typeface="Arial"/>
                <a:cs typeface="Arial"/>
                <a:sym typeface="Arial"/>
              </a:endParaRPr>
            </a:p>
          </p:txBody>
        </p:sp>
        <p:sp>
          <p:nvSpPr>
            <p:cNvPr id="242" name="Google Shape;242;p12"/>
            <p:cNvSpPr/>
            <p:nvPr/>
          </p:nvSpPr>
          <p:spPr>
            <a:xfrm>
              <a:off x="4803039" y="339941"/>
              <a:ext cx="2181368" cy="1308821"/>
            </a:xfrm>
            <a:prstGeom prst="rect">
              <a:avLst/>
            </a:prstGeom>
            <a:solidFill>
              <a:srgbClr val="446FBE"/>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2"/>
            <p:cNvSpPr txBox="1"/>
            <p:nvPr/>
          </p:nvSpPr>
          <p:spPr>
            <a:xfrm>
              <a:off x="4803039"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Using Mentimeter</a:t>
              </a:r>
              <a:endParaRPr b="0" i="0" sz="1700" u="none" cap="none" strike="noStrike">
                <a:solidFill>
                  <a:schemeClr val="lt1"/>
                </a:solidFill>
                <a:latin typeface="Arial"/>
                <a:ea typeface="Arial"/>
                <a:cs typeface="Arial"/>
                <a:sym typeface="Arial"/>
              </a:endParaRPr>
            </a:p>
          </p:txBody>
        </p:sp>
        <p:sp>
          <p:nvSpPr>
            <p:cNvPr id="244" name="Google Shape;244;p12"/>
            <p:cNvSpPr/>
            <p:nvPr/>
          </p:nvSpPr>
          <p:spPr>
            <a:xfrm>
              <a:off x="7202545" y="339941"/>
              <a:ext cx="2181368" cy="1308821"/>
            </a:xfrm>
            <a:prstGeom prst="rect">
              <a:avLst/>
            </a:prstGeom>
            <a:solidFill>
              <a:srgbClr val="4C74C0"/>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2"/>
            <p:cNvSpPr txBox="1"/>
            <p:nvPr/>
          </p:nvSpPr>
          <p:spPr>
            <a:xfrm>
              <a:off x="7202545"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Formative assessment and feedback.</a:t>
              </a:r>
              <a:endParaRPr b="0" i="0" sz="1700" u="none" cap="none" strike="noStrike">
                <a:solidFill>
                  <a:schemeClr val="lt1"/>
                </a:solidFill>
                <a:latin typeface="Arial"/>
                <a:ea typeface="Arial"/>
                <a:cs typeface="Arial"/>
                <a:sym typeface="Arial"/>
              </a:endParaRPr>
            </a:p>
          </p:txBody>
        </p:sp>
        <p:sp>
          <p:nvSpPr>
            <p:cNvPr id="246" name="Google Shape;246;p12"/>
            <p:cNvSpPr/>
            <p:nvPr/>
          </p:nvSpPr>
          <p:spPr>
            <a:xfrm>
              <a:off x="9602050" y="339941"/>
              <a:ext cx="2181368" cy="1308821"/>
            </a:xfrm>
            <a:prstGeom prst="rect">
              <a:avLst/>
            </a:prstGeom>
            <a:solidFill>
              <a:srgbClr val="567AC2"/>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2"/>
            <p:cNvSpPr txBox="1"/>
            <p:nvPr/>
          </p:nvSpPr>
          <p:spPr>
            <a:xfrm>
              <a:off x="9602050" y="339941"/>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Use discussion to double check if ILOs are fulfilled</a:t>
              </a:r>
              <a:endParaRPr b="0" i="0" sz="1700" u="none" cap="none" strike="noStrike">
                <a:solidFill>
                  <a:schemeClr val="lt1"/>
                </a:solidFill>
                <a:latin typeface="Arial"/>
                <a:ea typeface="Arial"/>
                <a:cs typeface="Arial"/>
                <a:sym typeface="Arial"/>
              </a:endParaRPr>
            </a:p>
          </p:txBody>
        </p:sp>
        <p:sp>
          <p:nvSpPr>
            <p:cNvPr id="248" name="Google Shape;248;p12"/>
            <p:cNvSpPr/>
            <p:nvPr/>
          </p:nvSpPr>
          <p:spPr>
            <a:xfrm>
              <a:off x="4028" y="1866899"/>
              <a:ext cx="2181368" cy="1308821"/>
            </a:xfrm>
            <a:prstGeom prst="rect">
              <a:avLst/>
            </a:prstGeom>
            <a:solidFill>
              <a:srgbClr val="5F80C4"/>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2"/>
            <p:cNvSpPr txBox="1"/>
            <p:nvPr/>
          </p:nvSpPr>
          <p:spPr>
            <a:xfrm>
              <a:off x="4028"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Include quizzes</a:t>
              </a:r>
              <a:endParaRPr b="0" i="0" sz="1700" u="none" cap="none" strike="noStrike">
                <a:solidFill>
                  <a:schemeClr val="lt1"/>
                </a:solidFill>
                <a:latin typeface="Arial"/>
                <a:ea typeface="Arial"/>
                <a:cs typeface="Arial"/>
                <a:sym typeface="Arial"/>
              </a:endParaRPr>
            </a:p>
          </p:txBody>
        </p:sp>
        <p:sp>
          <p:nvSpPr>
            <p:cNvPr id="250" name="Google Shape;250;p12"/>
            <p:cNvSpPr/>
            <p:nvPr/>
          </p:nvSpPr>
          <p:spPr>
            <a:xfrm>
              <a:off x="2403534" y="1866899"/>
              <a:ext cx="2181368" cy="1308821"/>
            </a:xfrm>
            <a:prstGeom prst="rect">
              <a:avLst/>
            </a:prstGeom>
            <a:solidFill>
              <a:srgbClr val="6786C7"/>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2"/>
            <p:cNvSpPr txBox="1"/>
            <p:nvPr/>
          </p:nvSpPr>
          <p:spPr>
            <a:xfrm>
              <a:off x="2403534"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Polls</a:t>
              </a:r>
              <a:endParaRPr b="0" i="0" sz="1700" u="none" cap="none" strike="noStrike">
                <a:solidFill>
                  <a:schemeClr val="lt1"/>
                </a:solidFill>
                <a:latin typeface="Arial"/>
                <a:ea typeface="Arial"/>
                <a:cs typeface="Arial"/>
                <a:sym typeface="Arial"/>
              </a:endParaRPr>
            </a:p>
          </p:txBody>
        </p:sp>
        <p:sp>
          <p:nvSpPr>
            <p:cNvPr id="252" name="Google Shape;252;p12"/>
            <p:cNvSpPr/>
            <p:nvPr/>
          </p:nvSpPr>
          <p:spPr>
            <a:xfrm>
              <a:off x="4803039" y="1866899"/>
              <a:ext cx="2181368" cy="1308821"/>
            </a:xfrm>
            <a:prstGeom prst="rect">
              <a:avLst/>
            </a:prstGeom>
            <a:solidFill>
              <a:srgbClr val="708CCA"/>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2"/>
            <p:cNvSpPr txBox="1"/>
            <p:nvPr/>
          </p:nvSpPr>
          <p:spPr>
            <a:xfrm>
              <a:off x="4803039"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Put forward an example and see how the concepts from the session are applied</a:t>
              </a:r>
              <a:endParaRPr b="0" i="0" sz="1700" u="none" cap="none" strike="noStrike">
                <a:solidFill>
                  <a:schemeClr val="lt1"/>
                </a:solidFill>
                <a:latin typeface="Arial"/>
                <a:ea typeface="Arial"/>
                <a:cs typeface="Arial"/>
                <a:sym typeface="Arial"/>
              </a:endParaRPr>
            </a:p>
          </p:txBody>
        </p:sp>
        <p:sp>
          <p:nvSpPr>
            <p:cNvPr id="254" name="Google Shape;254;p12"/>
            <p:cNvSpPr/>
            <p:nvPr/>
          </p:nvSpPr>
          <p:spPr>
            <a:xfrm>
              <a:off x="7202545" y="1866899"/>
              <a:ext cx="2181368" cy="1308821"/>
            </a:xfrm>
            <a:prstGeom prst="rect">
              <a:avLst/>
            </a:prstGeom>
            <a:solidFill>
              <a:srgbClr val="7992CD"/>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2"/>
            <p:cNvSpPr txBox="1"/>
            <p:nvPr/>
          </p:nvSpPr>
          <p:spPr>
            <a:xfrm>
              <a:off x="7202545"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Demonstrating what they have learnt in practical session following theory</a:t>
              </a:r>
              <a:endParaRPr b="0" i="0" sz="1700" u="none" cap="none" strike="noStrike">
                <a:solidFill>
                  <a:schemeClr val="lt1"/>
                </a:solidFill>
                <a:latin typeface="Arial"/>
                <a:ea typeface="Arial"/>
                <a:cs typeface="Arial"/>
                <a:sym typeface="Arial"/>
              </a:endParaRPr>
            </a:p>
          </p:txBody>
        </p:sp>
        <p:sp>
          <p:nvSpPr>
            <p:cNvPr id="256" name="Google Shape;256;p12"/>
            <p:cNvSpPr/>
            <p:nvPr/>
          </p:nvSpPr>
          <p:spPr>
            <a:xfrm>
              <a:off x="9602050" y="1866899"/>
              <a:ext cx="2181368" cy="1308821"/>
            </a:xfrm>
            <a:prstGeom prst="rect">
              <a:avLst/>
            </a:prstGeom>
            <a:solidFill>
              <a:srgbClr val="8298CF"/>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2"/>
            <p:cNvSpPr txBox="1"/>
            <p:nvPr/>
          </p:nvSpPr>
          <p:spPr>
            <a:xfrm>
              <a:off x="9602050" y="1866899"/>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Sometimes they telegraph it with their faces</a:t>
              </a:r>
              <a:endParaRPr b="0" i="0" sz="1700" u="none" cap="none" strike="noStrike">
                <a:solidFill>
                  <a:schemeClr val="lt1"/>
                </a:solidFill>
                <a:latin typeface="Arial"/>
                <a:ea typeface="Arial"/>
                <a:cs typeface="Arial"/>
                <a:sym typeface="Arial"/>
              </a:endParaRPr>
            </a:p>
          </p:txBody>
        </p:sp>
        <p:sp>
          <p:nvSpPr>
            <p:cNvPr id="258" name="Google Shape;258;p12"/>
            <p:cNvSpPr/>
            <p:nvPr/>
          </p:nvSpPr>
          <p:spPr>
            <a:xfrm>
              <a:off x="2403534" y="3393857"/>
              <a:ext cx="2181368" cy="1308821"/>
            </a:xfrm>
            <a:prstGeom prst="rect">
              <a:avLst/>
            </a:prstGeom>
            <a:solidFill>
              <a:srgbClr val="8B9ED1"/>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2"/>
            <p:cNvSpPr txBox="1"/>
            <p:nvPr/>
          </p:nvSpPr>
          <p:spPr>
            <a:xfrm>
              <a:off x="2403534" y="3393857"/>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Describe the next step in a calculation or procedure</a:t>
              </a:r>
              <a:endParaRPr b="0" i="0" sz="1700" u="none" cap="none" strike="noStrike">
                <a:solidFill>
                  <a:schemeClr val="lt1"/>
                </a:solidFill>
                <a:latin typeface="Arial"/>
                <a:ea typeface="Arial"/>
                <a:cs typeface="Arial"/>
                <a:sym typeface="Arial"/>
              </a:endParaRPr>
            </a:p>
          </p:txBody>
        </p:sp>
        <p:sp>
          <p:nvSpPr>
            <p:cNvPr id="260" name="Google Shape;260;p12"/>
            <p:cNvSpPr/>
            <p:nvPr/>
          </p:nvSpPr>
          <p:spPr>
            <a:xfrm>
              <a:off x="4803039" y="3393857"/>
              <a:ext cx="2181368" cy="1308821"/>
            </a:xfrm>
            <a:prstGeom prst="rect">
              <a:avLst/>
            </a:prstGeom>
            <a:solidFill>
              <a:srgbClr val="93A5D5"/>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2"/>
            <p:cNvSpPr txBox="1"/>
            <p:nvPr/>
          </p:nvSpPr>
          <p:spPr>
            <a:xfrm>
              <a:off x="4803039" y="3393857"/>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Ask them to work on example questions.</a:t>
              </a:r>
              <a:endParaRPr b="0" i="0" sz="1700" u="none" cap="none" strike="noStrike">
                <a:solidFill>
                  <a:schemeClr val="lt1"/>
                </a:solidFill>
                <a:latin typeface="Arial"/>
                <a:ea typeface="Arial"/>
                <a:cs typeface="Arial"/>
                <a:sym typeface="Arial"/>
              </a:endParaRPr>
            </a:p>
          </p:txBody>
        </p:sp>
        <p:sp>
          <p:nvSpPr>
            <p:cNvPr id="262" name="Google Shape;262;p12"/>
            <p:cNvSpPr/>
            <p:nvPr/>
          </p:nvSpPr>
          <p:spPr>
            <a:xfrm>
              <a:off x="7202545" y="3393857"/>
              <a:ext cx="2181368" cy="1308821"/>
            </a:xfrm>
            <a:prstGeom prst="rect">
              <a:avLst/>
            </a:prstGeom>
            <a:solidFill>
              <a:srgbClr val="9BABD7"/>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2"/>
            <p:cNvSpPr txBox="1"/>
            <p:nvPr/>
          </p:nvSpPr>
          <p:spPr>
            <a:xfrm>
              <a:off x="7202545" y="3393857"/>
              <a:ext cx="2181368" cy="1308821"/>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Taking short breaks in a session to ask if something makes sense, or are there any questions</a:t>
              </a:r>
              <a:endParaRPr b="0" i="0" sz="1700" u="none" cap="none" strike="noStrike">
                <a:solidFill>
                  <a:schemeClr val="lt1"/>
                </a:solidFill>
                <a:latin typeface="Arial"/>
                <a:ea typeface="Arial"/>
                <a:cs typeface="Arial"/>
                <a:sym typeface="Arial"/>
              </a:endParaRPr>
            </a:p>
          </p:txBody>
        </p:sp>
      </p:grpSp>
      <p:sp>
        <p:nvSpPr>
          <p:cNvPr id="264" name="Google Shape;264;p12"/>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Welcome </a:t>
            </a:r>
            <a:endParaRPr/>
          </a:p>
        </p:txBody>
      </p:sp>
      <p:sp>
        <p:nvSpPr>
          <p:cNvPr id="88" name="Google Shape;88;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rPr lang="en-GB"/>
              <a:t>Introductions</a:t>
            </a:r>
            <a:endParaRPr/>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rPr lang="en-GB"/>
              <a:t>Motivation for the day (us &amp; you)</a:t>
            </a:r>
            <a:endParaRPr/>
          </a:p>
          <a:p>
            <a:pPr indent="-228600" lvl="0" marL="457200" rtl="0" algn="l">
              <a:lnSpc>
                <a:spcPct val="90000"/>
              </a:lnSpc>
              <a:spcBef>
                <a:spcPts val="1000"/>
              </a:spcBef>
              <a:spcAft>
                <a:spcPts val="0"/>
              </a:spcAft>
              <a:buClr>
                <a:schemeClr val="dk1"/>
              </a:buClr>
              <a:buSzPts val="1800"/>
              <a:buNone/>
            </a:pPr>
            <a:r>
              <a:rPr lang="en-GB"/>
              <a:t> </a:t>
            </a:r>
            <a:endParaRPr/>
          </a:p>
          <a:p>
            <a:pPr indent="-228600" lvl="0" marL="457200" rtl="0" algn="l">
              <a:lnSpc>
                <a:spcPct val="90000"/>
              </a:lnSpc>
              <a:spcBef>
                <a:spcPts val="1000"/>
              </a:spcBef>
              <a:spcAft>
                <a:spcPts val="0"/>
              </a:spcAft>
              <a:buClr>
                <a:schemeClr val="dk1"/>
              </a:buClr>
              <a:buSzPts val="1800"/>
              <a:buNone/>
            </a:pPr>
            <a:r>
              <a:rPr lang="en-GB"/>
              <a:t>Housekeeping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3"/>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Practice planning an individual session </a:t>
            </a:r>
            <a:endParaRPr/>
          </a:p>
        </p:txBody>
      </p:sp>
      <p:sp>
        <p:nvSpPr>
          <p:cNvPr id="270" name="Google Shape;270;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u="sng"/>
              <a:t>Individually</a:t>
            </a:r>
            <a:r>
              <a:rPr lang="en-GB"/>
              <a:t>, plan a session in your workshop, including intended outcomes, learning resources, a range of activities, and progress checks</a:t>
            </a:r>
            <a:endParaRPr>
              <a:latin typeface="Arial"/>
              <a:ea typeface="Arial"/>
              <a:cs typeface="Arial"/>
              <a:sym typeface="Arial"/>
            </a:endParaRPr>
          </a:p>
          <a:p>
            <a:pPr indent="-393700" lvl="1" marL="742950" rtl="0" algn="l">
              <a:lnSpc>
                <a:spcPct val="100000"/>
              </a:lnSpc>
              <a:spcBef>
                <a:spcPts val="0"/>
              </a:spcBef>
              <a:spcAft>
                <a:spcPts val="0"/>
              </a:spcAft>
              <a:buSzPts val="2800"/>
              <a:buChar char="•"/>
            </a:pPr>
            <a:r>
              <a:rPr lang="en-GB" sz="2800"/>
              <a:t>We are available throughout this stage to help you.</a:t>
            </a:r>
            <a:endParaRPr sz="2800"/>
          </a:p>
          <a:p>
            <a:pPr indent="0" lvl="0" marL="914400" rtl="0" algn="l">
              <a:lnSpc>
                <a:spcPct val="100000"/>
              </a:lnSpc>
              <a:spcBef>
                <a:spcPts val="0"/>
              </a:spcBef>
              <a:spcAft>
                <a:spcPts val="0"/>
              </a:spcAft>
              <a:buSzPts val="1800"/>
              <a:buNone/>
            </a:pPr>
            <a:r>
              <a:t/>
            </a:r>
            <a:endParaRPr sz="2800"/>
          </a:p>
          <a:p>
            <a:pPr indent="0" lvl="0" marL="0" rtl="0" algn="l">
              <a:lnSpc>
                <a:spcPct val="100000"/>
              </a:lnSpc>
              <a:spcBef>
                <a:spcPts val="0"/>
              </a:spcBef>
              <a:spcAft>
                <a:spcPts val="0"/>
              </a:spcAft>
              <a:buSzPts val="1800"/>
              <a:buNone/>
            </a:pPr>
            <a:r>
              <a:rPr lang="en-GB" u="sng"/>
              <a:t>In groups</a:t>
            </a:r>
            <a:r>
              <a:rPr lang="en-GB"/>
              <a:t>, reflect on each others sessions and note your conclusions</a:t>
            </a:r>
            <a:endParaRPr/>
          </a:p>
        </p:txBody>
      </p:sp>
      <p:sp>
        <p:nvSpPr>
          <p:cNvPr id="271" name="Google Shape;271;p13"/>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4"/>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LUNCH</a:t>
            </a:r>
            <a:endParaRPr/>
          </a:p>
        </p:txBody>
      </p:sp>
      <p:sp>
        <p:nvSpPr>
          <p:cNvPr id="277" name="Google Shape;27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5"/>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b="1" i="0" lang="en-GB" sz="4400" u="none" strike="noStrike">
                <a:solidFill>
                  <a:srgbClr val="000000"/>
                </a:solidFill>
                <a:latin typeface="Calibri"/>
                <a:ea typeface="Calibri"/>
                <a:cs typeface="Calibri"/>
                <a:sym typeface="Calibri"/>
              </a:rPr>
              <a:t>Helping trainees adopt open research practices after the workshop </a:t>
            </a:r>
            <a:endParaRPr/>
          </a:p>
        </p:txBody>
      </p:sp>
      <p:sp>
        <p:nvSpPr>
          <p:cNvPr id="283" name="Google Shape;28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u="sng"/>
              <a:t>In groups</a:t>
            </a:r>
            <a:r>
              <a:rPr lang="en-GB"/>
              <a:t>: reflect on what barriers their trainees may encounter in adopting the specific open research practices covered by their workshop, and agree how to plan it to help the trainees address those barriers</a:t>
            </a:r>
            <a:endParaRPr>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6"/>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Ten simple rules for implementing open science after training</a:t>
            </a:r>
            <a:endParaRPr/>
          </a:p>
        </p:txBody>
      </p:sp>
      <p:sp>
        <p:nvSpPr>
          <p:cNvPr id="289" name="Google Shape;289;p16"/>
          <p:cNvSpPr txBox="1"/>
          <p:nvPr>
            <p:ph idx="1" type="body"/>
          </p:nvPr>
        </p:nvSpPr>
        <p:spPr>
          <a:xfrm>
            <a:off x="838200" y="1825624"/>
            <a:ext cx="10948516" cy="5032375"/>
          </a:xfrm>
          <a:prstGeom prst="rect">
            <a:avLst/>
          </a:prstGeom>
          <a:noFill/>
          <a:ln>
            <a:noFill/>
          </a:ln>
        </p:spPr>
        <p:txBody>
          <a:bodyPr anchorCtr="0" anchor="t" bIns="45700" lIns="91425" spcFirstLastPara="1" rIns="91425" wrap="square" tIns="45700">
            <a:normAutofit fontScale="92500" lnSpcReduction="20000"/>
          </a:bodyPr>
          <a:lstStyle/>
          <a:p>
            <a:pPr indent="-514350" lvl="0" marL="628650" rtl="0" algn="l">
              <a:lnSpc>
                <a:spcPct val="90000"/>
              </a:lnSpc>
              <a:spcBef>
                <a:spcPts val="1000"/>
              </a:spcBef>
              <a:spcAft>
                <a:spcPts val="0"/>
              </a:spcAft>
              <a:buSzPct val="69498"/>
              <a:buFont typeface="Arial"/>
              <a:buAutoNum type="arabicPeriod"/>
            </a:pPr>
            <a:r>
              <a:rPr lang="en-GB"/>
              <a:t>Join a community to access expertise and support</a:t>
            </a:r>
            <a:endParaRPr/>
          </a:p>
          <a:p>
            <a:pPr indent="-514350" lvl="0" marL="628650" rtl="0" algn="l">
              <a:lnSpc>
                <a:spcPct val="90000"/>
              </a:lnSpc>
              <a:spcBef>
                <a:spcPts val="1000"/>
              </a:spcBef>
              <a:spcAft>
                <a:spcPts val="0"/>
              </a:spcAft>
              <a:buSzPct val="69498"/>
              <a:buFont typeface="Arial"/>
              <a:buAutoNum type="arabicPeriod"/>
            </a:pPr>
            <a:r>
              <a:rPr lang="en-GB"/>
              <a:t>Make a shortlist of practices that you might want to implement in your current project</a:t>
            </a:r>
            <a:endParaRPr/>
          </a:p>
          <a:p>
            <a:pPr indent="-514350" lvl="0" marL="628650" rtl="0" algn="l">
              <a:lnSpc>
                <a:spcPct val="90000"/>
              </a:lnSpc>
              <a:spcBef>
                <a:spcPts val="1000"/>
              </a:spcBef>
              <a:spcAft>
                <a:spcPts val="0"/>
              </a:spcAft>
              <a:buSzPct val="69498"/>
              <a:buFont typeface="Arial"/>
              <a:buAutoNum type="arabicPeriod"/>
            </a:pPr>
            <a:r>
              <a:rPr lang="en-GB"/>
              <a:t>Talk to your research team about changing practices</a:t>
            </a:r>
            <a:endParaRPr/>
          </a:p>
          <a:p>
            <a:pPr indent="-514350" lvl="0" marL="628650" rtl="0" algn="l">
              <a:lnSpc>
                <a:spcPct val="90000"/>
              </a:lnSpc>
              <a:spcBef>
                <a:spcPts val="1000"/>
              </a:spcBef>
              <a:spcAft>
                <a:spcPts val="0"/>
              </a:spcAft>
              <a:buSzPct val="69498"/>
              <a:buFont typeface="Arial"/>
              <a:buAutoNum type="arabicPeriod"/>
            </a:pPr>
            <a:r>
              <a:rPr lang="en-GB"/>
              <a:t>Prepare for resistance and address it constructively.</a:t>
            </a:r>
            <a:endParaRPr/>
          </a:p>
          <a:p>
            <a:pPr indent="-514350" lvl="0" marL="628650" rtl="0" algn="l">
              <a:lnSpc>
                <a:spcPct val="90000"/>
              </a:lnSpc>
              <a:spcBef>
                <a:spcPts val="1000"/>
              </a:spcBef>
              <a:spcAft>
                <a:spcPts val="0"/>
              </a:spcAft>
              <a:buSzPct val="69498"/>
              <a:buFont typeface="Arial"/>
              <a:buAutoNum type="arabicPeriod"/>
            </a:pPr>
            <a:r>
              <a:rPr lang="en-GB"/>
              <a:t>Decide what to implement and set up an implementation plan</a:t>
            </a:r>
            <a:endParaRPr/>
          </a:p>
          <a:p>
            <a:pPr indent="-514350" lvl="0" marL="628650" rtl="0" algn="l">
              <a:lnSpc>
                <a:spcPct val="90000"/>
              </a:lnSpc>
              <a:spcBef>
                <a:spcPts val="1000"/>
              </a:spcBef>
              <a:spcAft>
                <a:spcPts val="0"/>
              </a:spcAft>
              <a:buSzPct val="69498"/>
              <a:buFont typeface="Arial"/>
              <a:buAutoNum type="arabicPeriod"/>
            </a:pPr>
            <a:r>
              <a:rPr lang="en-GB"/>
              <a:t>Be patient and ready to compromise. Research improvement is a marathon, not a sprint.</a:t>
            </a:r>
            <a:endParaRPr/>
          </a:p>
          <a:p>
            <a:pPr indent="-514350" lvl="0" marL="628650" rtl="0" algn="l">
              <a:lnSpc>
                <a:spcPct val="90000"/>
              </a:lnSpc>
              <a:spcBef>
                <a:spcPts val="1000"/>
              </a:spcBef>
              <a:spcAft>
                <a:spcPts val="0"/>
              </a:spcAft>
              <a:buSzPct val="69498"/>
              <a:buFont typeface="Arial"/>
              <a:buAutoNum type="arabicPeriod"/>
            </a:pPr>
            <a:r>
              <a:rPr lang="en-GB"/>
              <a:t>Plan to make changes sustainable.</a:t>
            </a:r>
            <a:endParaRPr/>
          </a:p>
          <a:p>
            <a:pPr indent="-514350" lvl="0" marL="628650" rtl="0" algn="l">
              <a:lnSpc>
                <a:spcPct val="90000"/>
              </a:lnSpc>
              <a:spcBef>
                <a:spcPts val="1000"/>
              </a:spcBef>
              <a:spcAft>
                <a:spcPts val="0"/>
              </a:spcAft>
              <a:buSzPct val="69498"/>
              <a:buFont typeface="Arial"/>
              <a:buAutoNum type="arabicPeriod"/>
            </a:pPr>
            <a:r>
              <a:rPr lang="en-GB"/>
              <a:t>Develop your own skills and get recognition for changing practices</a:t>
            </a:r>
            <a:endParaRPr/>
          </a:p>
          <a:p>
            <a:pPr indent="-514350" lvl="0" marL="628650" rtl="0" algn="l">
              <a:lnSpc>
                <a:spcPct val="90000"/>
              </a:lnSpc>
              <a:spcBef>
                <a:spcPts val="1000"/>
              </a:spcBef>
              <a:spcAft>
                <a:spcPts val="0"/>
              </a:spcAft>
              <a:buSzPct val="69498"/>
              <a:buFont typeface="Arial"/>
              <a:buAutoNum type="arabicPeriod"/>
            </a:pPr>
            <a:r>
              <a:rPr lang="en-GB"/>
              <a:t>Look after yourself</a:t>
            </a:r>
            <a:endParaRPr/>
          </a:p>
          <a:p>
            <a:pPr indent="-514350" lvl="0" marL="628650" rtl="0" algn="l">
              <a:lnSpc>
                <a:spcPct val="90000"/>
              </a:lnSpc>
              <a:spcBef>
                <a:spcPts val="1000"/>
              </a:spcBef>
              <a:spcAft>
                <a:spcPts val="0"/>
              </a:spcAft>
              <a:buSzPct val="69498"/>
              <a:buFont typeface="Arial"/>
              <a:buAutoNum type="arabicPeriod"/>
            </a:pPr>
            <a:r>
              <a:rPr lang="en-GB"/>
              <a:t>Find future employers who value your skills and interests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7"/>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Delivering the workshop</a:t>
            </a:r>
            <a:endParaRPr/>
          </a:p>
        </p:txBody>
      </p:sp>
      <p:sp>
        <p:nvSpPr>
          <p:cNvPr id="295" name="Google Shape;295;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sz="3400" u="sng"/>
              <a:t>Individually</a:t>
            </a:r>
            <a:r>
              <a:rPr lang="en-GB" sz="3400"/>
              <a:t>, identify one aspect of your session that you’re not looking forward to delivering, and plan a rough way of approaching it</a:t>
            </a:r>
            <a:endParaRPr sz="3400">
              <a:latin typeface="Arial"/>
              <a:ea typeface="Arial"/>
              <a:cs typeface="Arial"/>
              <a:sym typeface="Arial"/>
            </a:endParaRPr>
          </a:p>
          <a:p>
            <a:pPr indent="0" lvl="0" marL="0" rtl="0" algn="l">
              <a:lnSpc>
                <a:spcPct val="100000"/>
              </a:lnSpc>
              <a:spcBef>
                <a:spcPts val="0"/>
              </a:spcBef>
              <a:spcAft>
                <a:spcPts val="0"/>
              </a:spcAft>
              <a:buSzPts val="1800"/>
              <a:buNone/>
            </a:pPr>
            <a:r>
              <a:t/>
            </a:r>
            <a:endParaRPr sz="3400" u="sng"/>
          </a:p>
          <a:p>
            <a:pPr indent="0" lvl="0" marL="0" rtl="0" algn="l">
              <a:lnSpc>
                <a:spcPct val="100000"/>
              </a:lnSpc>
              <a:spcBef>
                <a:spcPts val="0"/>
              </a:spcBef>
              <a:spcAft>
                <a:spcPts val="0"/>
              </a:spcAft>
              <a:buSzPts val="1800"/>
              <a:buNone/>
            </a:pPr>
            <a:r>
              <a:rPr lang="en-GB" sz="3400" u="sng"/>
              <a:t>In groups</a:t>
            </a:r>
            <a:r>
              <a:rPr lang="en-GB" sz="3400"/>
              <a:t>, practice delivering it; take turns in the role of trainer, learner, observer/feedback</a:t>
            </a:r>
            <a:endParaRPr sz="5100"/>
          </a:p>
        </p:txBody>
      </p:sp>
      <p:sp>
        <p:nvSpPr>
          <p:cNvPr id="296" name="Google Shape;296;p17"/>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8"/>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What makes a good facilitator?</a:t>
            </a:r>
            <a:endParaRPr/>
          </a:p>
        </p:txBody>
      </p:sp>
      <p:sp>
        <p:nvSpPr>
          <p:cNvPr id="302" name="Google Shape;302;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a:t>You can use the QR code to add your responses to this question</a:t>
            </a:r>
            <a:endParaRPr/>
          </a:p>
        </p:txBody>
      </p:sp>
      <p:pic>
        <p:nvPicPr>
          <p:cNvPr id="303" name="Google Shape;303;p18"/>
          <p:cNvPicPr preferRelativeResize="0"/>
          <p:nvPr/>
        </p:nvPicPr>
        <p:blipFill rotWithShape="1">
          <a:blip r:embed="rId3">
            <a:alphaModFix/>
          </a:blip>
          <a:srcRect b="23393" l="36409" r="36045" t="28605"/>
          <a:stretch/>
        </p:blipFill>
        <p:spPr>
          <a:xfrm>
            <a:off x="8329353" y="3201035"/>
            <a:ext cx="3358342" cy="3291840"/>
          </a:xfrm>
          <a:prstGeom prst="rect">
            <a:avLst/>
          </a:prstGeom>
          <a:noFill/>
          <a:ln>
            <a:noFill/>
          </a:ln>
        </p:spPr>
      </p:pic>
      <p:sp>
        <p:nvSpPr>
          <p:cNvPr id="304" name="Google Shape;304;p18"/>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9"/>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Delivering the workshop</a:t>
            </a:r>
            <a:endParaRPr/>
          </a:p>
        </p:txBody>
      </p:sp>
      <p:sp>
        <p:nvSpPr>
          <p:cNvPr id="310" name="Google Shape;310;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a:t>Considerations</a:t>
            </a:r>
            <a:endParaRPr/>
          </a:p>
          <a:p>
            <a:pPr indent="-342900" lvl="0" marL="457200" rtl="0" algn="l">
              <a:lnSpc>
                <a:spcPct val="90000"/>
              </a:lnSpc>
              <a:spcBef>
                <a:spcPts val="1000"/>
              </a:spcBef>
              <a:spcAft>
                <a:spcPts val="0"/>
              </a:spcAft>
              <a:buClr>
                <a:schemeClr val="dk1"/>
              </a:buClr>
              <a:buSzPts val="1800"/>
              <a:buChar char="•"/>
            </a:pPr>
            <a:r>
              <a:rPr lang="en-GB"/>
              <a:t>Your teaching style/approach</a:t>
            </a:r>
            <a:endParaRPr/>
          </a:p>
          <a:p>
            <a:pPr indent="-342900" lvl="0" marL="457200" rtl="0" algn="l">
              <a:lnSpc>
                <a:spcPct val="90000"/>
              </a:lnSpc>
              <a:spcBef>
                <a:spcPts val="1000"/>
              </a:spcBef>
              <a:spcAft>
                <a:spcPts val="0"/>
              </a:spcAft>
              <a:buClr>
                <a:schemeClr val="dk1"/>
              </a:buClr>
              <a:buSzPts val="1800"/>
              <a:buChar char="•"/>
            </a:pPr>
            <a:r>
              <a:rPr lang="en-GB"/>
              <a:t>Level of learning</a:t>
            </a:r>
            <a:endParaRPr/>
          </a:p>
          <a:p>
            <a:pPr indent="-342900" lvl="0" marL="457200" rtl="0" algn="l">
              <a:lnSpc>
                <a:spcPct val="90000"/>
              </a:lnSpc>
              <a:spcBef>
                <a:spcPts val="1000"/>
              </a:spcBef>
              <a:spcAft>
                <a:spcPts val="0"/>
              </a:spcAft>
              <a:buClr>
                <a:schemeClr val="dk1"/>
              </a:buClr>
              <a:buSzPts val="1800"/>
              <a:buChar char="•"/>
            </a:pPr>
            <a:r>
              <a:rPr lang="en-GB"/>
              <a:t>Balance</a:t>
            </a:r>
            <a:endParaRPr/>
          </a:p>
          <a:p>
            <a:pPr indent="-342900" lvl="0" marL="457200" rtl="0" algn="l">
              <a:lnSpc>
                <a:spcPct val="90000"/>
              </a:lnSpc>
              <a:spcBef>
                <a:spcPts val="1000"/>
              </a:spcBef>
              <a:spcAft>
                <a:spcPts val="0"/>
              </a:spcAft>
              <a:buClr>
                <a:schemeClr val="dk1"/>
              </a:buClr>
              <a:buSzPts val="1800"/>
              <a:buChar char="•"/>
            </a:pPr>
            <a:r>
              <a:rPr lang="en-GB"/>
              <a:t>Accessibility/inclusivity</a:t>
            </a:r>
            <a:endParaRPr/>
          </a:p>
          <a:p>
            <a:pPr indent="-342900" lvl="0" marL="457200" rtl="0" algn="l">
              <a:lnSpc>
                <a:spcPct val="90000"/>
              </a:lnSpc>
              <a:spcBef>
                <a:spcPts val="1000"/>
              </a:spcBef>
              <a:spcAft>
                <a:spcPts val="0"/>
              </a:spcAft>
              <a:buClr>
                <a:schemeClr val="dk1"/>
              </a:buClr>
              <a:buSzPts val="1800"/>
              <a:buChar char="•"/>
            </a:pPr>
            <a:r>
              <a:rPr lang="en-GB"/>
              <a:t>Tools</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311" name="Google Shape;311;p19"/>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0"/>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BREAK</a:t>
            </a:r>
            <a:endParaRPr/>
          </a:p>
        </p:txBody>
      </p:sp>
      <p:sp>
        <p:nvSpPr>
          <p:cNvPr id="317" name="Google Shape;31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1"/>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Workshop planning session</a:t>
            </a:r>
            <a:endParaRPr/>
          </a:p>
        </p:txBody>
      </p:sp>
      <p:sp>
        <p:nvSpPr>
          <p:cNvPr id="323" name="Google Shape;32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sz="2800" u="sng"/>
              <a:t>In groups</a:t>
            </a:r>
            <a:r>
              <a:rPr lang="en-GB" sz="2800"/>
              <a:t>, confirm workshop sessions each member will lead on designing, write for 15 mins, review each others’ draft for 5 mins, feedback, repeat.</a:t>
            </a:r>
            <a:endParaRPr sz="2800">
              <a:latin typeface="Arial"/>
              <a:ea typeface="Arial"/>
              <a:cs typeface="Arial"/>
              <a:sym typeface="Arial"/>
            </a:endParaRPr>
          </a:p>
          <a:p>
            <a:pPr indent="-393700" lvl="1" marL="742950" rtl="0" algn="l">
              <a:lnSpc>
                <a:spcPct val="100000"/>
              </a:lnSpc>
              <a:spcBef>
                <a:spcPts val="0"/>
              </a:spcBef>
              <a:spcAft>
                <a:spcPts val="0"/>
              </a:spcAft>
              <a:buSzPts val="2800"/>
              <a:buChar char="•"/>
            </a:pPr>
            <a:r>
              <a:rPr lang="en-GB" sz="2800"/>
              <a:t>We are available to help during this activity</a:t>
            </a:r>
            <a:endParaRPr sz="2800">
              <a:latin typeface="Courier New"/>
              <a:ea typeface="Courier New"/>
              <a:cs typeface="Courier New"/>
              <a:sym typeface="Courier New"/>
            </a:endParaRPr>
          </a:p>
          <a:p>
            <a:pPr indent="0" lvl="0" marL="0" rtl="0" algn="l">
              <a:lnSpc>
                <a:spcPct val="100000"/>
              </a:lnSpc>
              <a:spcBef>
                <a:spcPts val="0"/>
              </a:spcBef>
              <a:spcAft>
                <a:spcPts val="0"/>
              </a:spcAft>
              <a:buSzPts val="1800"/>
              <a:buNone/>
            </a:pPr>
            <a:r>
              <a:t/>
            </a:r>
            <a:endParaRPr u="sng"/>
          </a:p>
          <a:p>
            <a:pPr indent="0" lvl="0" marL="0" rtl="0" algn="l">
              <a:lnSpc>
                <a:spcPct val="100000"/>
              </a:lnSpc>
              <a:spcBef>
                <a:spcPts val="0"/>
              </a:spcBef>
              <a:spcAft>
                <a:spcPts val="0"/>
              </a:spcAft>
              <a:buSzPts val="1800"/>
              <a:buNone/>
            </a:pPr>
            <a:r>
              <a:rPr lang="en-GB" u="sng"/>
              <a:t>In groups</a:t>
            </a:r>
            <a:r>
              <a:rPr lang="en-GB"/>
              <a:t>, reflect on the process and agree practical next steps to make sure the work continues after today</a:t>
            </a:r>
            <a:endParaRPr>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a:p>
        </p:txBody>
      </p:sp>
      <p:sp>
        <p:nvSpPr>
          <p:cNvPr id="324" name="Google Shape;324;p21"/>
          <p:cNvSpPr/>
          <p:nvPr/>
        </p:nvSpPr>
        <p:spPr>
          <a:xfrm>
            <a:off x="37175" y="77821"/>
            <a:ext cx="801025" cy="634992"/>
          </a:xfrm>
          <a:prstGeom prst="star5">
            <a:avLst>
              <a:gd fmla="val 19098" name="adj"/>
              <a:gd fmla="val 105146" name="hf"/>
              <a:gd fmla="val 110557" name="vf"/>
            </a:avLst>
          </a:prstGeom>
          <a:solidFill>
            <a:schemeClr val="accent4"/>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2"/>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i="0" lang="en-GB" sz="4400" u="none" strike="noStrike">
                <a:solidFill>
                  <a:srgbClr val="000000"/>
                </a:solidFill>
                <a:latin typeface="Calibri"/>
                <a:ea typeface="Calibri"/>
                <a:cs typeface="Calibri"/>
                <a:sym typeface="Calibri"/>
              </a:rPr>
              <a:t>Next steps</a:t>
            </a:r>
            <a:endParaRPr b="0"/>
          </a:p>
        </p:txBody>
      </p:sp>
      <p:sp>
        <p:nvSpPr>
          <p:cNvPr id="330" name="Google Shape;33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en-GB" sz="2400"/>
              <a:t>What UKRN expect – a workshop run in July, reflection in Aug/Sept, further workshops in 23-24</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GB" sz="2400"/>
              <a:t>Specific commitments to action from each group; who will do what, by when?</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GB" sz="2400"/>
              <a:t>Discussion of support trainers expect from their institutions</a:t>
            </a:r>
            <a:endParaRPr sz="24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rPr lang="en-GB" sz="2400"/>
              <a:t>Next steps in evaluation of this event</a:t>
            </a:r>
            <a:endParaRPr sz="2400">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1991c707ef_0_1"/>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Objectives</a:t>
            </a:r>
            <a:endParaRPr/>
          </a:p>
        </p:txBody>
      </p:sp>
      <p:sp>
        <p:nvSpPr>
          <p:cNvPr id="94" name="Google Shape;94;g21991c707ef_0_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GB"/>
              <a:t>Work in groups to develop a workshop for delivery in your institutions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GB"/>
              <a:t>Align these workshops with the optimal pedagogic practices relevant to the topic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GB"/>
              <a:t>Pre-empt barriers challenges to motivating your trainees to adopt change in their working practise</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GB"/>
              <a:t>Design a strategy to evaluate your workshop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1b3a5d9146_0_10"/>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Schedule</a:t>
            </a:r>
            <a:endParaRPr/>
          </a:p>
        </p:txBody>
      </p:sp>
      <p:graphicFrame>
        <p:nvGraphicFramePr>
          <p:cNvPr id="100" name="Google Shape;100;g21b3a5d9146_0_10"/>
          <p:cNvGraphicFramePr/>
          <p:nvPr/>
        </p:nvGraphicFramePr>
        <p:xfrm>
          <a:off x="570325" y="1374750"/>
          <a:ext cx="3000000" cy="3000000"/>
        </p:xfrm>
        <a:graphic>
          <a:graphicData uri="http://schemas.openxmlformats.org/drawingml/2006/table">
            <a:tbl>
              <a:tblPr>
                <a:noFill/>
                <a:tableStyleId>{EA5E6B88-36D6-4224-BAAA-4FB54FD58F95}</a:tableStyleId>
              </a:tblPr>
              <a:tblGrid>
                <a:gridCol w="1927450"/>
                <a:gridCol w="7773475"/>
              </a:tblGrid>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1000-1030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100"/>
                        <a:buFont typeface="Arial"/>
                        <a:buNone/>
                      </a:pPr>
                      <a:r>
                        <a:rPr lang="en-GB" sz="1900" u="none" cap="none" strike="noStrike">
                          <a:solidFill>
                            <a:schemeClr val="dk1"/>
                          </a:solidFill>
                        </a:rPr>
                        <a:t>Introduction to the day</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1030-1100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Identifying your trainees</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1100-1150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Planning an overall workshop</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1150-1210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Break</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1210-1310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Planning an individual session</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1310-1350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Lunch</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1350-1420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Helping trainees adopt open research practices after the workshop</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1420-1510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Delivering the workshop - how to be an effective trainer.</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1510-1530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Break</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1530-1630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Workshop planning session</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550">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1630-1700</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900"/>
                        <a:buFont typeface="Arial"/>
                        <a:buNone/>
                      </a:pPr>
                      <a:r>
                        <a:rPr lang="en-GB" sz="1900" u="none" cap="none" strike="noStrike"/>
                        <a:t>Next steps</a:t>
                      </a:r>
                      <a:endParaRPr sz="1900" u="none" cap="none" strike="noStrike"/>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21b3a5d9146_0_0"/>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Workshop themes</a:t>
            </a:r>
            <a:endParaRPr/>
          </a:p>
        </p:txBody>
      </p:sp>
      <p:sp>
        <p:nvSpPr>
          <p:cNvPr id="106" name="Google Shape;106;g21b3a5d9146_0_0"/>
          <p:cNvSpPr txBox="1"/>
          <p:nvPr/>
        </p:nvSpPr>
        <p:spPr>
          <a:xfrm>
            <a:off x="838200" y="1644625"/>
            <a:ext cx="4591200" cy="2031900"/>
          </a:xfrm>
          <a:prstGeom prst="rect">
            <a:avLst/>
          </a:prstGeom>
          <a:solidFill>
            <a:srgbClr val="404177"/>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Software Licenses</a:t>
            </a:r>
            <a:endParaRPr b="1"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Danielle Paul</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Pen-Yuan Hsing</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Alexander MacLellan</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107" name="Google Shape;107;g21b3a5d9146_0_0"/>
          <p:cNvSpPr txBox="1"/>
          <p:nvPr/>
        </p:nvSpPr>
        <p:spPr>
          <a:xfrm>
            <a:off x="5849475" y="1690825"/>
            <a:ext cx="4679400" cy="1939500"/>
          </a:xfrm>
          <a:prstGeom prst="rect">
            <a:avLst/>
          </a:prstGeom>
          <a:solidFill>
            <a:srgbClr val="404177"/>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chemeClr val="lt1"/>
                </a:solidFill>
                <a:latin typeface="Calibri"/>
                <a:ea typeface="Calibri"/>
                <a:cs typeface="Calibri"/>
                <a:sym typeface="Calibri"/>
              </a:rPr>
              <a:t>Collaborative Software Development</a:t>
            </a:r>
            <a:endParaRPr b="1"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Janina Hoffmann</a:t>
            </a:r>
            <a:endParaRPr b="0"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David Ellis</a:t>
            </a:r>
            <a:endParaRPr b="0"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Calibri"/>
                <a:ea typeface="Calibri"/>
                <a:cs typeface="Calibri"/>
                <a:sym typeface="Calibri"/>
              </a:rPr>
              <a:t>Stephen Lang</a:t>
            </a:r>
            <a:endParaRPr b="0"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08" name="Google Shape;108;g21b3a5d9146_0_0"/>
          <p:cNvSpPr txBox="1"/>
          <p:nvPr/>
        </p:nvSpPr>
        <p:spPr>
          <a:xfrm>
            <a:off x="924475" y="4268800"/>
            <a:ext cx="9604500" cy="2031900"/>
          </a:xfrm>
          <a:prstGeom prst="rect">
            <a:avLst/>
          </a:prstGeom>
          <a:solidFill>
            <a:srgbClr val="40417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Mechanisms/tools for making code available</a:t>
            </a:r>
            <a:endParaRPr b="1" i="0"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109" name="Google Shape;109;g21b3a5d9146_0_0"/>
          <p:cNvSpPr txBox="1"/>
          <p:nvPr/>
        </p:nvSpPr>
        <p:spPr>
          <a:xfrm>
            <a:off x="924475" y="5288100"/>
            <a:ext cx="3887400" cy="492600"/>
          </a:xfrm>
          <a:prstGeom prst="rect">
            <a:avLst/>
          </a:prstGeom>
          <a:solidFill>
            <a:srgbClr val="40417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Version control </a:t>
            </a:r>
            <a:endParaRPr b="1" i="0" sz="2000" u="none" cap="none" strike="noStrike">
              <a:solidFill>
                <a:schemeClr val="lt1"/>
              </a:solidFill>
              <a:latin typeface="Calibri"/>
              <a:ea typeface="Calibri"/>
              <a:cs typeface="Calibri"/>
              <a:sym typeface="Calibri"/>
            </a:endParaRPr>
          </a:p>
        </p:txBody>
      </p:sp>
      <p:sp>
        <p:nvSpPr>
          <p:cNvPr id="110" name="Google Shape;110;g21b3a5d9146_0_0"/>
          <p:cNvSpPr txBox="1"/>
          <p:nvPr/>
        </p:nvSpPr>
        <p:spPr>
          <a:xfrm>
            <a:off x="6641500" y="5288100"/>
            <a:ext cx="3887400" cy="492600"/>
          </a:xfrm>
          <a:prstGeom prst="rect">
            <a:avLst/>
          </a:prstGeom>
          <a:solidFill>
            <a:srgbClr val="404177"/>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Writing code for open research </a:t>
            </a:r>
            <a:endParaRPr b="1" i="0" sz="20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1b3a5d9146_0_78"/>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Group Discussion</a:t>
            </a:r>
            <a:endParaRPr/>
          </a:p>
        </p:txBody>
      </p:sp>
      <p:sp>
        <p:nvSpPr>
          <p:cNvPr id="116" name="Google Shape;116;g21b3a5d9146_0_7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0"/>
              </a:spcBef>
              <a:spcAft>
                <a:spcPts val="0"/>
              </a:spcAft>
              <a:buSzPts val="1800"/>
              <a:buNone/>
            </a:pPr>
            <a:r>
              <a:rPr lang="en-GB" sz="2900"/>
              <a:t>What is the overall goal of your workshop?</a:t>
            </a:r>
            <a:endParaRPr sz="2900"/>
          </a:p>
          <a:p>
            <a:pPr indent="0" lvl="0" marL="457200" rtl="0" algn="l">
              <a:lnSpc>
                <a:spcPct val="100000"/>
              </a:lnSpc>
              <a:spcBef>
                <a:spcPts val="0"/>
              </a:spcBef>
              <a:spcAft>
                <a:spcPts val="0"/>
              </a:spcAft>
              <a:buSzPts val="1800"/>
              <a:buNone/>
            </a:pPr>
            <a:r>
              <a:rPr lang="en-GB" sz="2900"/>
              <a:t>What’s in scope and what’s out.*</a:t>
            </a:r>
            <a:endParaRPr sz="2900"/>
          </a:p>
          <a:p>
            <a:pPr indent="0" lvl="0" marL="0" rtl="0" algn="l">
              <a:lnSpc>
                <a:spcPct val="100000"/>
              </a:lnSpc>
              <a:spcBef>
                <a:spcPts val="0"/>
              </a:spcBef>
              <a:spcAft>
                <a:spcPts val="0"/>
              </a:spcAft>
              <a:buSzPts val="1800"/>
              <a:buNone/>
            </a:pPr>
            <a:r>
              <a:t/>
            </a:r>
            <a:endParaRPr sz="2900"/>
          </a:p>
          <a:p>
            <a:pPr indent="0" lvl="0" marL="0" rtl="0" algn="l">
              <a:lnSpc>
                <a:spcPct val="100000"/>
              </a:lnSpc>
              <a:spcBef>
                <a:spcPts val="0"/>
              </a:spcBef>
              <a:spcAft>
                <a:spcPts val="0"/>
              </a:spcAft>
              <a:buSzPts val="1800"/>
              <a:buNone/>
            </a:pPr>
            <a:r>
              <a:t/>
            </a:r>
            <a:endParaRPr sz="2400"/>
          </a:p>
          <a:p>
            <a:pPr indent="0" lvl="0" marL="0" rtl="0" algn="l">
              <a:lnSpc>
                <a:spcPct val="100000"/>
              </a:lnSpc>
              <a:spcBef>
                <a:spcPts val="0"/>
              </a:spcBef>
              <a:spcAft>
                <a:spcPts val="0"/>
              </a:spcAft>
              <a:buSzPts val="1800"/>
              <a:buNone/>
            </a:pPr>
            <a:r>
              <a:t/>
            </a:r>
            <a:endParaRPr sz="2400"/>
          </a:p>
          <a:p>
            <a:pPr indent="0" lvl="0" marL="457200" rtl="0" algn="l">
              <a:lnSpc>
                <a:spcPct val="100000"/>
              </a:lnSpc>
              <a:spcBef>
                <a:spcPts val="0"/>
              </a:spcBef>
              <a:spcAft>
                <a:spcPts val="0"/>
              </a:spcAft>
              <a:buSzPts val="1800"/>
              <a:buNone/>
            </a:pPr>
            <a:r>
              <a:rPr lang="en-GB" sz="2400"/>
              <a:t>*Opportunity to change groups at this stage if appropriate</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1b3a5d9146_0_20"/>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Workshop themes</a:t>
            </a:r>
            <a:endParaRPr/>
          </a:p>
        </p:txBody>
      </p:sp>
      <p:sp>
        <p:nvSpPr>
          <p:cNvPr id="122" name="Google Shape;122;g21b3a5d9146_0_20"/>
          <p:cNvSpPr txBox="1"/>
          <p:nvPr/>
        </p:nvSpPr>
        <p:spPr>
          <a:xfrm>
            <a:off x="76025" y="1667125"/>
            <a:ext cx="5463000" cy="1662900"/>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Software licences</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120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What is a licence?</a:t>
            </a:r>
            <a:endParaRPr b="0"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Who cares about the choice of licence? Institution, me, PI, funder, journal?</a:t>
            </a:r>
            <a:endParaRPr b="0"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Differences between them/common principles of licences</a:t>
            </a:r>
            <a:endParaRPr b="0"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to choose.</a:t>
            </a:r>
            <a:endParaRPr b="0" i="0" sz="1700" u="none" cap="none" strike="noStrike">
              <a:solidFill>
                <a:srgbClr val="000000"/>
              </a:solidFill>
              <a:latin typeface="Arial"/>
              <a:ea typeface="Arial"/>
              <a:cs typeface="Arial"/>
              <a:sym typeface="Arial"/>
            </a:endParaRPr>
          </a:p>
        </p:txBody>
      </p:sp>
      <p:sp>
        <p:nvSpPr>
          <p:cNvPr id="123" name="Google Shape;123;g21b3a5d9146_0_20"/>
          <p:cNvSpPr txBox="1"/>
          <p:nvPr/>
        </p:nvSpPr>
        <p:spPr>
          <a:xfrm>
            <a:off x="5539025" y="1777975"/>
            <a:ext cx="4947600" cy="1441200"/>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Collaborative software development</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120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Clearly defined goal/milestones/end point</a:t>
            </a:r>
            <a:endParaRPr b="0"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Establishing standardised ways of working</a:t>
            </a:r>
            <a:endParaRPr b="0"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Code review</a:t>
            </a:r>
            <a:endParaRPr b="0"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Documentation</a:t>
            </a:r>
            <a:endParaRPr b="0" i="0" sz="1700" u="none" cap="none" strike="noStrike">
              <a:solidFill>
                <a:srgbClr val="000000"/>
              </a:solidFill>
              <a:latin typeface="Arial"/>
              <a:ea typeface="Arial"/>
              <a:cs typeface="Arial"/>
              <a:sym typeface="Arial"/>
            </a:endParaRPr>
          </a:p>
        </p:txBody>
      </p:sp>
      <p:sp>
        <p:nvSpPr>
          <p:cNvPr id="124" name="Google Shape;124;g21b3a5d9146_0_20"/>
          <p:cNvSpPr txBox="1"/>
          <p:nvPr/>
        </p:nvSpPr>
        <p:spPr>
          <a:xfrm>
            <a:off x="2689400" y="3442875"/>
            <a:ext cx="6555600" cy="997800"/>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Mechanisms/tools for making code available</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120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What are your requirements now and in the longer term.</a:t>
            </a:r>
            <a:endParaRPr b="0"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Focus on technical training of one tool or overview of multiple tools?</a:t>
            </a:r>
            <a:endParaRPr b="0" i="0" sz="1400" u="none" cap="none" strike="noStrike">
              <a:solidFill>
                <a:schemeClr val="dk1"/>
              </a:solidFill>
              <a:latin typeface="Arial"/>
              <a:ea typeface="Arial"/>
              <a:cs typeface="Arial"/>
              <a:sym typeface="Arial"/>
            </a:endParaRPr>
          </a:p>
        </p:txBody>
      </p:sp>
      <p:sp>
        <p:nvSpPr>
          <p:cNvPr id="125" name="Google Shape;125;g21b3a5d9146_0_20"/>
          <p:cNvSpPr txBox="1"/>
          <p:nvPr/>
        </p:nvSpPr>
        <p:spPr>
          <a:xfrm>
            <a:off x="5467175" y="4886075"/>
            <a:ext cx="6742500" cy="1884900"/>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Writing code for sharing/open research</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120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What criteria are you trying to satisfy by making code open? To share a new method for others to use? To accompany a specific manuscript and series of analyses?</a:t>
            </a:r>
            <a:endParaRPr b="0"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Differences to how I normally write code for me?</a:t>
            </a:r>
            <a:endParaRPr b="0"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What code needs to be included to be open?</a:t>
            </a:r>
            <a:endParaRPr b="0"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Random seeds</a:t>
            </a:r>
            <a:endParaRPr b="0" i="0" sz="1700" u="none" cap="none" strike="noStrike">
              <a:solidFill>
                <a:srgbClr val="000000"/>
              </a:solidFill>
              <a:latin typeface="Arial"/>
              <a:ea typeface="Arial"/>
              <a:cs typeface="Arial"/>
              <a:sym typeface="Arial"/>
            </a:endParaRPr>
          </a:p>
        </p:txBody>
      </p:sp>
      <p:sp>
        <p:nvSpPr>
          <p:cNvPr id="126" name="Google Shape;126;g21b3a5d9146_0_20"/>
          <p:cNvSpPr txBox="1"/>
          <p:nvPr/>
        </p:nvSpPr>
        <p:spPr>
          <a:xfrm>
            <a:off x="76025" y="4886075"/>
            <a:ext cx="5185200" cy="2106600"/>
          </a:xfrm>
          <a:prstGeom prst="rect">
            <a:avLst/>
          </a:prstGeom>
          <a:noFill/>
          <a:ln>
            <a:noFill/>
          </a:ln>
        </p:spPr>
        <p:txBody>
          <a:bodyPr anchorCtr="0" anchor="t" bIns="91425" lIns="91425" spcFirstLastPara="1" rIns="91425" wrap="square" tIns="91425">
            <a:spAutoFit/>
          </a:bodyPr>
          <a:lstStyle/>
          <a:p>
            <a:pPr indent="0" lvl="0" marL="0" marR="0" rtl="0" algn="ctr">
              <a:lnSpc>
                <a:spcPct val="102916"/>
              </a:lnSpc>
              <a:spcBef>
                <a:spcPts val="120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Version control </a:t>
            </a:r>
            <a:endParaRPr b="1" i="0" sz="1400" u="none" cap="none" strike="noStrike">
              <a:solidFill>
                <a:schemeClr val="dk1"/>
              </a:solidFill>
              <a:latin typeface="Arial"/>
              <a:ea typeface="Arial"/>
              <a:cs typeface="Arial"/>
              <a:sym typeface="Arial"/>
            </a:endParaRPr>
          </a:p>
          <a:p>
            <a:pPr indent="-317500" lvl="0" marL="457200" marR="0" rtl="0" algn="l">
              <a:lnSpc>
                <a:spcPct val="102916"/>
              </a:lnSpc>
              <a:spcBef>
                <a:spcPts val="120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Introduction to Version Control (concept)</a:t>
            </a:r>
            <a:endParaRPr b="0"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Introduction to Version Control (with specific tool i.e. git)</a:t>
            </a:r>
            <a:endParaRPr b="0"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to use Version Control to host open code</a:t>
            </a:r>
            <a:endParaRPr b="0" i="0" sz="1400" u="none" cap="none" strike="noStrike">
              <a:solidFill>
                <a:schemeClr val="dk1"/>
              </a:solidFill>
              <a:latin typeface="Arial"/>
              <a:ea typeface="Arial"/>
              <a:cs typeface="Arial"/>
              <a:sym typeface="Arial"/>
            </a:endParaRPr>
          </a:p>
          <a:p>
            <a:pPr indent="-317500" lvl="0" marL="457200" marR="0" rtl="0" algn="l">
              <a:lnSpc>
                <a:spcPct val="102916"/>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How to use Version Control to manage individual code projects</a:t>
            </a:r>
            <a:endParaRPr b="0" i="0" sz="1400" u="none" cap="none" strike="noStrike">
              <a:solidFill>
                <a:schemeClr val="dk1"/>
              </a:solidFill>
              <a:latin typeface="Arial"/>
              <a:ea typeface="Arial"/>
              <a:cs typeface="Arial"/>
              <a:sym typeface="Arial"/>
            </a:endParaRPr>
          </a:p>
          <a:p>
            <a:pPr indent="-298450" lvl="0" marL="457200" marR="0" rtl="0" algn="l">
              <a:lnSpc>
                <a:spcPct val="102916"/>
              </a:lnSpc>
              <a:spcBef>
                <a:spcPts val="0"/>
              </a:spcBef>
              <a:spcAft>
                <a:spcPts val="0"/>
              </a:spcAft>
              <a:buClr>
                <a:schemeClr val="dk1"/>
              </a:buClr>
              <a:buSzPts val="1100"/>
              <a:buFont typeface="Arial"/>
              <a:buChar char="●"/>
            </a:pPr>
            <a:r>
              <a:rPr b="0" i="0" lang="en-GB" sz="1400" u="none" cap="none" strike="noStrike">
                <a:solidFill>
                  <a:schemeClr val="dk1"/>
                </a:solidFill>
                <a:latin typeface="Arial"/>
                <a:ea typeface="Arial"/>
                <a:cs typeface="Arial"/>
                <a:sym typeface="Arial"/>
              </a:rPr>
              <a:t>How to use Version Control to manage collaborative code projects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
          <p:cNvSpPr txBox="1"/>
          <p:nvPr>
            <p:ph type="title"/>
          </p:nvPr>
        </p:nvSpPr>
        <p:spPr>
          <a:xfrm>
            <a:off x="838200" y="365125"/>
            <a:ext cx="887937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i="0" lang="en-GB" sz="4400" u="none" strike="noStrike">
                <a:solidFill>
                  <a:srgbClr val="000000"/>
                </a:solidFill>
                <a:latin typeface="Calibri"/>
                <a:ea typeface="Calibri"/>
                <a:cs typeface="Calibri"/>
                <a:sym typeface="Calibri"/>
              </a:rPr>
              <a:t>Identifying your trainees</a:t>
            </a:r>
            <a:endParaRPr/>
          </a:p>
        </p:txBody>
      </p:sp>
      <p:sp>
        <p:nvSpPr>
          <p:cNvPr id="132" name="Google Shape;132;p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457200" rtl="0" algn="ctr">
              <a:lnSpc>
                <a:spcPct val="90000"/>
              </a:lnSpc>
              <a:spcBef>
                <a:spcPts val="1000"/>
              </a:spcBef>
              <a:spcAft>
                <a:spcPts val="0"/>
              </a:spcAft>
              <a:buClr>
                <a:schemeClr val="dk1"/>
              </a:buClr>
              <a:buSzPts val="1800"/>
              <a:buNone/>
            </a:pPr>
            <a:r>
              <a:rPr lang="en-GB"/>
              <a:t>Who would be interested in your workshop?</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rPr lang="en-GB"/>
              <a:t>OR</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rPr lang="en-GB"/>
              <a:t>Who are you trying to engage with?</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t/>
            </a:r>
            <a:endParaRPr/>
          </a:p>
          <a:p>
            <a:pPr indent="-228600" lvl="0" marL="457200" rtl="0" algn="ctr">
              <a:lnSpc>
                <a:spcPct val="90000"/>
              </a:lnSpc>
              <a:spcBef>
                <a:spcPts val="1000"/>
              </a:spcBef>
              <a:spcAft>
                <a:spcPts val="0"/>
              </a:spcAft>
              <a:buClr>
                <a:schemeClr val="dk1"/>
              </a:buClr>
              <a:buSzPts val="1800"/>
              <a:buNone/>
            </a:pPr>
            <a:r>
              <a:t/>
            </a:r>
            <a:endParaRPr/>
          </a:p>
        </p:txBody>
      </p:sp>
      <p:sp>
        <p:nvSpPr>
          <p:cNvPr id="133" name="Google Shape;133;p3"/>
          <p:cNvSpPr/>
          <p:nvPr/>
        </p:nvSpPr>
        <p:spPr>
          <a:xfrm>
            <a:off x="5882000" y="4685200"/>
            <a:ext cx="705900" cy="739500"/>
          </a:xfrm>
          <a:prstGeom prst="downArrow">
            <a:avLst>
              <a:gd fmla="val 50000" name="adj1"/>
              <a:gd fmla="val 50000" name="adj2"/>
            </a:avLst>
          </a:prstGeom>
          <a:solidFill>
            <a:srgbClr val="40417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900900" y="5815875"/>
            <a:ext cx="10390200" cy="572700"/>
          </a:xfrm>
          <a:prstGeom prst="rect">
            <a:avLst/>
          </a:prstGeom>
          <a:noFill/>
          <a:ln>
            <a:noFill/>
          </a:ln>
        </p:spPr>
        <p:txBody>
          <a:bodyPr anchorCtr="0" anchor="t" bIns="91425" lIns="91425" spcFirstLastPara="1" rIns="91425" wrap="square" tIns="91425">
            <a:spAutoFit/>
          </a:bodyPr>
          <a:lstStyle/>
          <a:p>
            <a:pPr indent="-228600" lvl="0" marL="457200" marR="0" rtl="0" algn="ctr">
              <a:lnSpc>
                <a:spcPct val="90000"/>
              </a:lnSpc>
              <a:spcBef>
                <a:spcPts val="100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Identify the needs and motivations of your potential learners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1b3a5d9146_0_29"/>
          <p:cNvSpPr txBox="1"/>
          <p:nvPr>
            <p:ph type="title"/>
          </p:nvPr>
        </p:nvSpPr>
        <p:spPr>
          <a:xfrm>
            <a:off x="838200" y="365125"/>
            <a:ext cx="8879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Identifying your trainees</a:t>
            </a:r>
            <a:endParaRPr/>
          </a:p>
        </p:txBody>
      </p:sp>
      <p:sp>
        <p:nvSpPr>
          <p:cNvPr id="140" name="Google Shape;140;g21b3a5d9146_0_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GB" sz="2200"/>
              <a:t>For example:</a:t>
            </a:r>
            <a:endParaRPr sz="2200"/>
          </a:p>
          <a:p>
            <a:pPr indent="-368300" lvl="0" marL="457200" rtl="0" algn="l">
              <a:lnSpc>
                <a:spcPct val="115000"/>
              </a:lnSpc>
              <a:spcBef>
                <a:spcPts val="0"/>
              </a:spcBef>
              <a:spcAft>
                <a:spcPts val="0"/>
              </a:spcAft>
              <a:buSzPts val="2200"/>
              <a:buFont typeface="Calibri"/>
              <a:buChar char="●"/>
            </a:pPr>
            <a:r>
              <a:rPr lang="en-GB" sz="2200"/>
              <a:t>New to coding (e.g. nudge from using Excel → R / Python)</a:t>
            </a:r>
            <a:endParaRPr sz="2200"/>
          </a:p>
          <a:p>
            <a:pPr indent="-368300" lvl="0" marL="457200" rtl="0" algn="l">
              <a:lnSpc>
                <a:spcPct val="115000"/>
              </a:lnSpc>
              <a:spcBef>
                <a:spcPts val="0"/>
              </a:spcBef>
              <a:spcAft>
                <a:spcPts val="0"/>
              </a:spcAft>
              <a:buSzPts val="2200"/>
              <a:buFont typeface="Calibri"/>
              <a:buChar char="●"/>
            </a:pPr>
            <a:r>
              <a:rPr lang="en-GB" sz="2200"/>
              <a:t>Already codes but new to open code</a:t>
            </a:r>
            <a:endParaRPr sz="2200"/>
          </a:p>
          <a:p>
            <a:pPr indent="-368300" lvl="0" marL="457200" rtl="0" algn="l">
              <a:lnSpc>
                <a:spcPct val="115000"/>
              </a:lnSpc>
              <a:spcBef>
                <a:spcPts val="0"/>
              </a:spcBef>
              <a:spcAft>
                <a:spcPts val="0"/>
              </a:spcAft>
              <a:buSzPts val="2200"/>
              <a:buFont typeface="Calibri"/>
              <a:buChar char="●"/>
            </a:pPr>
            <a:r>
              <a:rPr lang="en-GB" sz="2200"/>
              <a:t>Already shares code but wants to improve</a:t>
            </a:r>
            <a:endParaRPr sz="2200"/>
          </a:p>
          <a:p>
            <a:pPr indent="0" lvl="0" marL="457200" rtl="0" algn="l">
              <a:lnSpc>
                <a:spcPct val="115000"/>
              </a:lnSpc>
              <a:spcBef>
                <a:spcPts val="0"/>
              </a:spcBef>
              <a:spcAft>
                <a:spcPts val="0"/>
              </a:spcAft>
              <a:buSzPts val="1800"/>
              <a:buNone/>
            </a:pPr>
            <a:r>
              <a:t/>
            </a:r>
            <a:endParaRPr sz="2200"/>
          </a:p>
          <a:p>
            <a:pPr indent="0" lvl="0" marL="0" rtl="0" algn="l">
              <a:lnSpc>
                <a:spcPct val="115000"/>
              </a:lnSpc>
              <a:spcBef>
                <a:spcPts val="0"/>
              </a:spcBef>
              <a:spcAft>
                <a:spcPts val="0"/>
              </a:spcAft>
              <a:buClr>
                <a:schemeClr val="dk1"/>
              </a:buClr>
              <a:buSzPts val="1100"/>
              <a:buFont typeface="Arial"/>
              <a:buNone/>
            </a:pPr>
            <a:r>
              <a:t/>
            </a:r>
            <a:endParaRPr sz="2200"/>
          </a:p>
          <a:p>
            <a:pPr indent="0" lvl="0" marL="0" rtl="0" algn="l">
              <a:lnSpc>
                <a:spcPct val="115000"/>
              </a:lnSpc>
              <a:spcBef>
                <a:spcPts val="0"/>
              </a:spcBef>
              <a:spcAft>
                <a:spcPts val="0"/>
              </a:spcAft>
              <a:buSzPts val="1800"/>
              <a:buNone/>
            </a:pPr>
            <a:r>
              <a:rPr lang="en-GB" sz="2200"/>
              <a:t>Prerequisites? </a:t>
            </a:r>
            <a:endParaRPr sz="2200"/>
          </a:p>
          <a:p>
            <a:pPr indent="-368300" lvl="0" marL="457200" rtl="0" algn="l">
              <a:lnSpc>
                <a:spcPct val="115000"/>
              </a:lnSpc>
              <a:spcBef>
                <a:spcPts val="0"/>
              </a:spcBef>
              <a:spcAft>
                <a:spcPts val="0"/>
              </a:spcAft>
              <a:buSzPts val="2200"/>
              <a:buFont typeface="Calibri"/>
              <a:buChar char="●"/>
            </a:pPr>
            <a:r>
              <a:rPr lang="en-GB" sz="2200"/>
              <a:t>Experience of a specific programming language or language agnostic.</a:t>
            </a:r>
            <a:endParaRPr sz="2200"/>
          </a:p>
          <a:p>
            <a:pPr indent="-368300" lvl="0" marL="457200" rtl="0" algn="l">
              <a:lnSpc>
                <a:spcPct val="115000"/>
              </a:lnSpc>
              <a:spcBef>
                <a:spcPts val="0"/>
              </a:spcBef>
              <a:spcAft>
                <a:spcPts val="0"/>
              </a:spcAft>
              <a:buSzPts val="2200"/>
              <a:buFont typeface="Calibri"/>
              <a:buChar char="●"/>
            </a:pPr>
            <a:r>
              <a:rPr lang="en-GB" sz="2200"/>
              <a:t>Part of a specific field</a:t>
            </a:r>
            <a:endParaRPr sz="2200"/>
          </a:p>
          <a:p>
            <a:pPr indent="-368300" lvl="0" marL="457200" rtl="0" algn="l">
              <a:lnSpc>
                <a:spcPct val="115000"/>
              </a:lnSpc>
              <a:spcBef>
                <a:spcPts val="0"/>
              </a:spcBef>
              <a:spcAft>
                <a:spcPts val="0"/>
              </a:spcAft>
              <a:buSzPts val="2200"/>
              <a:buFont typeface="Calibri"/>
              <a:buChar char="●"/>
            </a:pPr>
            <a:r>
              <a:rPr lang="en-GB" sz="2200"/>
              <a:t>Particular career stage</a:t>
            </a:r>
            <a:endParaRPr sz="2200"/>
          </a:p>
          <a:p>
            <a:pPr indent="-368300" lvl="0" marL="457200" rtl="0" algn="l">
              <a:lnSpc>
                <a:spcPct val="115000"/>
              </a:lnSpc>
              <a:spcBef>
                <a:spcPts val="0"/>
              </a:spcBef>
              <a:spcAft>
                <a:spcPts val="0"/>
              </a:spcAft>
              <a:buSzPts val="2200"/>
              <a:buFont typeface="Calibri"/>
              <a:buChar char="●"/>
            </a:pPr>
            <a:r>
              <a:rPr lang="en-GB" sz="2200"/>
              <a:t>Particular background</a:t>
            </a:r>
            <a:endParaRPr sz="2200"/>
          </a:p>
          <a:p>
            <a:pPr indent="-368300" lvl="0" marL="457200" rtl="0" algn="l">
              <a:lnSpc>
                <a:spcPct val="115000"/>
              </a:lnSpc>
              <a:spcBef>
                <a:spcPts val="0"/>
              </a:spcBef>
              <a:spcAft>
                <a:spcPts val="0"/>
              </a:spcAft>
              <a:buSzPts val="2200"/>
              <a:buFont typeface="Calibri"/>
              <a:buChar char="●"/>
            </a:pPr>
            <a:r>
              <a:rPr lang="en-GB" sz="2200"/>
              <a:t>Already have some code they want to share. </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0x010100F2ECAA73A7A9FD4E85DF14900DB520F9</vt:lpwstr>
  </property>
  <property fmtid="{D5CDD505-2E9C-101B-9397-08002B2CF9AE}" pid="3" name="TaxKeyword">
    <vt:lpwstr/>
  </property>
  <property fmtid="{D5CDD505-2E9C-101B-9397-08002B2CF9AE}" pid="4" name="MediaServiceImageTags">
    <vt:lpwstr/>
  </property>
</Properties>
</file>